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Monthly searches</c:v>
          </c:tx>
          <c:spPr>
            <a:solidFill>
              <a:srgbClr val="007D7B"/>
            </a:solidFill>
          </c:spPr>
          <c:invertIfNegative val="1"/>
          <c:dLbls>
            <c:spPr>
              <a:noFill/>
              <a:ln>
                <a:noFill/>
              </a:ln>
              <a:effectLst/>
            </c:spPr>
            <c:txPr>
              <a:bodyPr anchorCtr="1"/>
              <a:lstStyle/>
              <a:p>
                <a:pPr>
                  <a:defRPr>
                    <a:latin typeface="DejaVu Sans"/>
                    <a:ea typeface="DejaVu Sans"/>
                    <a:cs typeface="DejaVu San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Leave-in conditioner</c:v>
                </c:pt>
                <c:pt idx="1">
                  <c:v>Heat protectant spray</c:v>
                </c:pt>
                <c:pt idx="2">
                  <c:v>Leave-in treatment</c:v>
                </c:pt>
                <c:pt idx="3">
                  <c:v>Hair serum</c:v>
                </c:pt>
              </c:strCache>
            </c:strRef>
          </c:cat>
          <c:val>
            <c:numRef>
              <c:f>'Chart Data'!$B$2:$B$5</c:f>
              <c:numCache>
                <c:formatCode>General</c:formatCode>
                <c:ptCount val="4"/>
                <c:pt idx="0">
                  <c:v>90500</c:v>
                </c:pt>
                <c:pt idx="1">
                  <c:v>49500</c:v>
                </c:pt>
                <c:pt idx="2">
                  <c:v>33100</c:v>
                </c:pt>
                <c:pt idx="3">
                  <c:v>18100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B1DE-488F-BCC7-DD91053AEEF6}"/>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a:solidFill>
                  <a:srgbClr val="666666"/>
                </a:solidFill>
                <a:latin typeface="DejaVu Sans"/>
                <a:ea typeface="DejaVu Sans"/>
                <a:cs typeface="DejaVu Sans"/>
              </a:defRPr>
            </a:pPr>
            <a:endParaRPr lang="en-US"/>
          </a:p>
        </c:txPr>
        <c:crossAx val="48672768"/>
        <c:crosses val="autoZero"/>
        <c:auto val="1"/>
        <c:lblAlgn val="ctr"/>
        <c:lblOffset val="100"/>
        <c:noMultiLvlLbl val="1"/>
      </c:catAx>
      <c:valAx>
        <c:axId val="48672768"/>
        <c:scaling>
          <c:orientation val="minMax"/>
        </c:scaling>
        <c:delete val="1"/>
        <c:axPos val="b"/>
        <c:numFmt formatCode="General" sourceLinked="1"/>
        <c:majorTickMark val="none"/>
        <c:minorTickMark val="none"/>
        <c:tickLblPos val="nextTo"/>
        <c:crossAx val="48650112"/>
        <c:crosses val="autoZero"/>
        <c:crossBetween val="between"/>
      </c:valAx>
      <c:spPr>
        <a:solidFill>
          <a:srgbClr val="F6F5F0"/>
        </a:solidFill>
      </c:spPr>
    </c:plotArea>
    <c:plotVisOnly val="1"/>
    <c:dispBlanksAs val="zero"/>
    <c:showDLblsOverMax val="1"/>
  </c:chart>
  <c:spPr>
    <a:solidFill>
      <a:srgbClr val="F6F5F0"/>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IPEGLOR NEXUS concept-design framework. Decorative background generated with AI. The framework and terminology are proposed constructs, not validated industry standards.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Strategic interpretation by IPEGLOR NEXUS. This is a category thesis, not a prediction that bond-building products will disappear.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https://klinegroup.com/beauty-and-wellbeing/whos-who-in-the-bonding-market/ (8.5% and Spate search growth cited by Kline); https://www.linkedin.com/posts/kline-company_professionalhaircare-salonmarket-beautyinsights-activity-7394758455879802880-9Lho (~9%). The 8.5% figure comes from Kline PRO salon data context. Do not extrapolate to all retail channels without methodology confirmation.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https://www.risingtrends.co/trends/haircare-trends-2026, updated October 1, 2026. Search data as of August 2026. Geographic and query methodology are not fully specified on the public page. Directional evidence only.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Scientific background: https://doi.org/10.1016/j.heliyon.2024.e37871; https://onlinelibrary.wiley.com/doi/10.1111/ics.70016; https://pubmed.ncbi.nlm.nih.gov/21241634/. Exposure-to-outcome mapping is an IPEGLOR synthesis. Changes depend on exposure intensity and fibre characteristics. Cosmetic treatment does not imply biological regeneration.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Proposed definition authored for IPEGLOR NEXUS. Resilience is protocol-dependent. It is not a single validated biological or material property score. Retention and improvement must be measured against defined baselines and controls.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IPEGLOR NEXUS strategic interpretation. These are overlapping commercial approaches, not a scientifically validated chronology.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Proposed IPEGLOR model. The states need operational thresholds, repeatability and validation before diagnostic use. Do not assign states from appearance alone or assume they form an inevitable progression. Curly morphology is not intrinsically damaged.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IPEGLOR NEXUS platform architecture. Functions can overlap within products. “Repair” must specify the endpoint and does not imply restoration to virgin hair.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IPEGLOR NEXUS product concept architecture. These are proposed briefs, not finished formulas or substantiated product claims. Test the routine as well as individual products.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IPEGLOR NEXUS application concepts. Clinical ageing, scalp biology and hair growth are outside the scope of this fibre-focused model. Colour retention is territory-specific and should not substitute for structural evidence.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Evidence distinction: https://onlinelibrary.wiley.com/doi/10.1111/ics.70016; https://pubmed.ncbi.nlm.nih.gov/21241634/. Test recommendations are a proposed IPEGLOR framework. Microscopy alone cannot establish restored bond chemistry or tensile strength.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Proposed protocol concept. No experimental data are presented. Define stress intensity, cycle count, fibre diameter, humidity, sample independence, relevant controls and statistical plan before testing. Use untreated/vehicle and suitable positive controls. A composite index requires explicit weighting, repeatability, cross-laboratory validation and demonstrated relevance.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IPEGLOR positioning hypothesis. The proposed whitespace is not proof of an unoccupied market. Consumer validation and competitor review remain necessary. No exclusive ownership, registration or patentability is established by the terminology or ™ notation.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IPEGLOR NEXUS concept manifesto. “Fixes damage” is rhetorical shorthand for cosmetic performance improvement, not complete molecular restoration. Decorative background generated with AI.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Full sources, accessed October 4, 2026:</a:t>
            </a:r>
          </a:p>
          <a:p>
            <a:r>
              <a:t>https://klinegroup.com/beauty-and-wellbeing/whos-who-in-the-bonding-market/</a:t>
            </a:r>
          </a:p>
          <a:p>
            <a:r>
              <a:t>https://www.linkedin.com/posts/kline-company_professionalhaircare-salonmarket-beautyinsights-activity-7394758455879802880-9Lho</a:t>
            </a:r>
          </a:p>
          <a:p>
            <a:r>
              <a:t>https://www.risingtrends.co/trends/haircare-trends-2026</a:t>
            </a:r>
          </a:p>
          <a:p>
            <a:r>
              <a:t>https://onlinelibrary.wiley.com/doi/10.1111/ics.70016</a:t>
            </a:r>
          </a:p>
          <a:p>
            <a:r>
              <a:t>https://doi.org/10.1016/j.heliyon.2024.e37871</a:t>
            </a:r>
          </a:p>
          <a:p>
            <a:r>
              <a:t>https://pubmed.ncbi.nlm.nih.gov/21241634/</a:t>
            </a:r>
          </a:p>
          <a:p>
            <a:r>
              <a:t>Framework status: original concept-design synthesis. Not an established diagnostic model, a validated aggregate index, or an exclusive-rights assertion.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3BE8EBE5-E743-4625-9761-27C5CE33BA8E}"/>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795F922-9EB1-4ECB-B56E-0C9815E8F706}"/>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2973BB8A-3080-497D-88DA-2248CBF3FB6C}"/>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E1D6D15D-1BFF-4117-A274-5A4A168917B8}"/>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B7696A3C-D7B8-4639-BA6C-A612875BA590}"/>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BD8FCBA9-4673-4D63-8955-D915ED4455A3}"/>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F7DF6A0-56B3-436D-BBB4-8758236A6D9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B8C4C178-F669-4325-BEF6-D095D301C587}"/>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CA0AE2B0-E451-41F7-AFAD-FAE61558ED91}"/>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CB3375D1-BDE6-409F-8377-1677BBC9C55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C1172DC9-5C1B-461F-8D40-830CB53A1F46}"/>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9819B38B-21F8-46E2-B5BC-2D8E00E86F19}"/>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49A1114A-17A0-49D1-8CBC-BD7B1C3F5B1E}"/>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D76B9285-40DF-41C8-B52C-8487B64AC06C}"/>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9189D4AC-470B-41E8-A10A-312A6E5E4BA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A3CC592-FDA1-4B06-BCE8-2D8E12D82B03}"/>
              </a:ext>
            </a:extLst>
          </p:cNvPr>
          <p:cNvSpPr>
            <a:spLocks noGrp="1"/>
          </p:cNvSpPr>
          <p:nvPr/>
        </p:nvSpPr>
        <p:spPr>
          <a:xfrm>
            <a:off x="609600" y="400050"/>
            <a:ext cx="5715000" cy="342900"/>
          </a:xfrm>
          <a:prstGeom prst="rect">
            <a:avLst/>
          </a:prstGeom>
          <a:noFill/>
          <a:ln w="0">
            <a:noFill/>
          </a:ln>
        </p:spPr>
        <p:txBody>
          <a:bodyPr>
            <a:noAutofit/>
          </a:bodyPr>
          <a:lstStyle/>
          <a:p>
            <a:pPr>
              <a:defRPr sz="1725" b="1">
                <a:solidFill>
                  <a:srgbClr val="67D8C9"/>
                </a:solidFill>
                <a:latin typeface="DejaVu Sans"/>
                <a:ea typeface="DejaVu Sans"/>
                <a:cs typeface="DejaVu Sans"/>
              </a:defRPr>
            </a:pPr>
            <a:r>
              <a:rPr sz="1725" b="1">
                <a:solidFill>
                  <a:srgbClr val="67D8C9"/>
                </a:solidFill>
                <a:latin typeface="DejaVu Sans"/>
                <a:ea typeface="DejaVu Sans"/>
                <a:cs typeface="DejaVu Sans"/>
              </a:rPr>
              <a:t>IPEGLOR NEXUS™</a:t>
            </a:r>
          </a:p>
        </p:txBody>
      </p:sp>
      <p:sp>
        <p:nvSpPr>
          <p:cNvPr id="3" name="Rectangle 2">
            <a:extLst>
              <a:ext uri="{FF2B5EF4-FFF2-40B4-BE49-F238E27FC236}">
                <a16:creationId xmlns:a16="http://schemas.microsoft.com/office/drawing/2014/main" id="{31FFCED1-6298-46B4-9891-5709D4EB935A}"/>
              </a:ext>
            </a:extLst>
          </p:cNvPr>
          <p:cNvSpPr>
            <a:spLocks noGrp="1"/>
          </p:cNvSpPr>
          <p:nvPr/>
        </p:nvSpPr>
        <p:spPr>
          <a:xfrm>
            <a:off x="609600" y="1943100"/>
            <a:ext cx="6334125" cy="1695450"/>
          </a:xfrm>
          <a:prstGeom prst="rect">
            <a:avLst/>
          </a:prstGeom>
          <a:noFill/>
          <a:ln w="0">
            <a:noFill/>
          </a:ln>
        </p:spPr>
        <p:txBody>
          <a:bodyPr>
            <a:noAutofit/>
          </a:bodyPr>
          <a:lstStyle/>
          <a:p>
            <a:pPr>
              <a:defRPr sz="4500" b="1">
                <a:solidFill>
                  <a:srgbClr val="FFFFFF"/>
                </a:solidFill>
                <a:latin typeface="DejaVu Sans"/>
                <a:ea typeface="DejaVu Sans"/>
                <a:cs typeface="DejaVu Sans"/>
              </a:defRPr>
            </a:pPr>
            <a:r>
              <a:rPr sz="4500" b="1">
                <a:solidFill>
                  <a:srgbClr val="FFFFFF"/>
                </a:solidFill>
                <a:latin typeface="DejaVu Sans"/>
                <a:ea typeface="DejaVu Sans"/>
                <a:cs typeface="DejaVu Sans"/>
              </a:rPr>
              <a:t>STRUCTURAL</a:t>
            </a:r>
          </a:p>
          <a:p>
            <a:pPr>
              <a:defRPr sz="4500" b="1">
                <a:solidFill>
                  <a:srgbClr val="FFFFFF"/>
                </a:solidFill>
                <a:latin typeface="DejaVu Sans"/>
                <a:ea typeface="DejaVu Sans"/>
                <a:cs typeface="DejaVu Sans"/>
              </a:defRPr>
            </a:pPr>
            <a:r>
              <a:rPr sz="4500" b="1">
                <a:solidFill>
                  <a:srgbClr val="FFFFFF"/>
                </a:solidFill>
                <a:latin typeface="DejaVu Sans"/>
                <a:ea typeface="DejaVu Sans"/>
                <a:cs typeface="DejaVu Sans"/>
              </a:rPr>
              <a:t>HAIR RESILIENCE™</a:t>
            </a:r>
          </a:p>
        </p:txBody>
      </p:sp>
      <p:sp>
        <p:nvSpPr>
          <p:cNvPr id="4" name="Rectangle 3">
            <a:extLst>
              <a:ext uri="{FF2B5EF4-FFF2-40B4-BE49-F238E27FC236}">
                <a16:creationId xmlns:a16="http://schemas.microsoft.com/office/drawing/2014/main" id="{96F3A74B-8F6D-4EDF-B9F1-3CE00AEF6619}"/>
              </a:ext>
            </a:extLst>
          </p:cNvPr>
          <p:cNvSpPr>
            <a:spLocks noGrp="1"/>
          </p:cNvSpPr>
          <p:nvPr/>
        </p:nvSpPr>
        <p:spPr>
          <a:xfrm>
            <a:off x="609600" y="3943350"/>
            <a:ext cx="5857875" cy="952500"/>
          </a:xfrm>
          <a:prstGeom prst="rect">
            <a:avLst/>
          </a:prstGeom>
          <a:noFill/>
          <a:ln w="0">
            <a:noFill/>
          </a:ln>
        </p:spPr>
        <p:txBody>
          <a:bodyPr>
            <a:noAutofit/>
          </a:bodyPr>
          <a:lstStyle/>
          <a:p>
            <a:pPr>
              <a:defRPr sz="2100" b="0">
                <a:solidFill>
                  <a:srgbClr val="CAD9DC"/>
                </a:solidFill>
                <a:latin typeface="DejaVu Sans"/>
                <a:ea typeface="DejaVu Sans"/>
                <a:cs typeface="DejaVu Sans"/>
              </a:defRPr>
            </a:pPr>
            <a:r>
              <a:rPr sz="2100" b="0">
                <a:solidFill>
                  <a:srgbClr val="CAD9DC"/>
                </a:solidFill>
                <a:latin typeface="DejaVu Sans"/>
                <a:ea typeface="DejaVu Sans"/>
                <a:cs typeface="DejaVu Sans"/>
              </a:rPr>
              <a:t>A framework for hair performance</a:t>
            </a:r>
          </a:p>
          <a:p>
            <a:pPr>
              <a:defRPr sz="2100" b="0">
                <a:solidFill>
                  <a:srgbClr val="CAD9DC"/>
                </a:solidFill>
                <a:latin typeface="DejaVu Sans"/>
                <a:ea typeface="DejaVu Sans"/>
                <a:cs typeface="DejaVu Sans"/>
              </a:defRPr>
            </a:pPr>
            <a:r>
              <a:rPr sz="2100" b="0">
                <a:solidFill>
                  <a:srgbClr val="CAD9DC"/>
                </a:solidFill>
                <a:latin typeface="DejaVu Sans"/>
                <a:ea typeface="DejaVu Sans"/>
                <a:cs typeface="DejaVu Sans"/>
              </a:rPr>
              <a:t>through repeated stress</a:t>
            </a:r>
          </a:p>
        </p:txBody>
      </p:sp>
      <p:sp>
        <p:nvSpPr>
          <p:cNvPr id="5" name="Rectangle 4">
            <a:extLst>
              <a:ext uri="{FF2B5EF4-FFF2-40B4-BE49-F238E27FC236}">
                <a16:creationId xmlns:a16="http://schemas.microsoft.com/office/drawing/2014/main" id="{91168C13-4F52-4ACE-B019-D3233E90D16C}"/>
              </a:ext>
            </a:extLst>
          </p:cNvPr>
          <p:cNvSpPr>
            <a:spLocks noGrp="1"/>
          </p:cNvSpPr>
          <p:nvPr/>
        </p:nvSpPr>
        <p:spPr>
          <a:xfrm>
            <a:off x="609600" y="6105525"/>
            <a:ext cx="6191250" cy="304800"/>
          </a:xfrm>
          <a:prstGeom prst="rect">
            <a:avLst/>
          </a:prstGeom>
          <a:noFill/>
          <a:ln w="0">
            <a:noFill/>
          </a:ln>
        </p:spPr>
        <p:txBody>
          <a:bodyPr>
            <a:noAutofit/>
          </a:bodyPr>
          <a:lstStyle/>
          <a:p>
            <a:pPr>
              <a:defRPr sz="1275" b="0">
                <a:solidFill>
                  <a:srgbClr val="67D8C9"/>
                </a:solidFill>
                <a:latin typeface="DejaVu Sans"/>
                <a:ea typeface="DejaVu Sans"/>
                <a:cs typeface="DejaVu Sans"/>
              </a:defRPr>
            </a:pPr>
            <a:r>
              <a:rPr sz="1275" b="0">
                <a:solidFill>
                  <a:srgbClr val="67D8C9"/>
                </a:solidFill>
                <a:latin typeface="DejaVu Sans"/>
                <a:ea typeface="DejaVu Sans"/>
                <a:cs typeface="DejaVu Sans"/>
              </a:rPr>
              <a:t>V2.0   /   OCTOBER 2026</a:t>
            </a:r>
          </a:p>
        </p:txBody>
      </p:sp>
    </p:spTree>
    <p:extLst>
      <p:ext uri="{BB962C8B-B14F-4D97-AF65-F5344CB8AC3E}">
        <p14:creationId xmlns:p14="http://schemas.microsoft.com/office/powerpoint/2010/main" val="1993115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1C26"/>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2A0DC0-C4E7-4965-917A-AE7068EBADFA}"/>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67D8C9"/>
                </a:solidFill>
                <a:latin typeface="DejaVu Sans"/>
                <a:ea typeface="DejaVu Sans"/>
                <a:cs typeface="DejaVu Sans"/>
              </a:defRPr>
            </a:pPr>
            <a:r>
              <a:rPr sz="1275" b="1">
                <a:solidFill>
                  <a:srgbClr val="67D8C9"/>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BF59E8B4-C771-4C84-8A3B-3726B50A397A}"/>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The next hair-care opportunity</a:t>
            </a:r>
          </a:p>
        </p:txBody>
      </p:sp>
      <p:sp>
        <p:nvSpPr>
          <p:cNvPr id="3" name="Rectangle 2">
            <a:extLst>
              <a:ext uri="{FF2B5EF4-FFF2-40B4-BE49-F238E27FC236}">
                <a16:creationId xmlns:a16="http://schemas.microsoft.com/office/drawing/2014/main" id="{02E2F63A-3A25-40E5-9A18-255949D4E5CA}"/>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AAC0C5"/>
                </a:solidFill>
                <a:latin typeface="DejaVu Sans"/>
                <a:ea typeface="DejaVu Sans"/>
                <a:cs typeface="DejaVu Sans"/>
              </a:defRPr>
            </a:pPr>
            <a:r>
              <a:rPr sz="900" b="0">
                <a:solidFill>
                  <a:srgbClr val="AAC0C5"/>
                </a:solidFill>
                <a:latin typeface="DejaVu Sans"/>
                <a:ea typeface="DejaVu Sans"/>
                <a:cs typeface="DejaVu Sans"/>
              </a:rPr>
              <a:t>STRUCTURAL HAIR RESILIENCE™</a:t>
            </a:r>
          </a:p>
        </p:txBody>
      </p:sp>
      <p:sp>
        <p:nvSpPr>
          <p:cNvPr id="4" name="Rectangle 3">
            <a:extLst>
              <a:ext uri="{FF2B5EF4-FFF2-40B4-BE49-F238E27FC236}">
                <a16:creationId xmlns:a16="http://schemas.microsoft.com/office/drawing/2014/main" id="{83500A60-9E8F-4950-B2A3-B1497C027112}"/>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67D8C9"/>
                </a:solidFill>
                <a:latin typeface="DejaVu Sans"/>
                <a:ea typeface="DejaVu Sans"/>
                <a:cs typeface="DejaVu Sans"/>
              </a:defRPr>
            </a:pPr>
            <a:r>
              <a:rPr sz="1200" b="0">
                <a:solidFill>
                  <a:srgbClr val="67D8C9"/>
                </a:solidFill>
                <a:latin typeface="DejaVu Sans"/>
                <a:ea typeface="DejaVu Sans"/>
                <a:cs typeface="DejaVu Sans"/>
              </a:rPr>
              <a:t>02</a:t>
            </a:r>
          </a:p>
        </p:txBody>
      </p:sp>
      <p:sp>
        <p:nvSpPr>
          <p:cNvPr id="5" name="Rectangle 4">
            <a:extLst>
              <a:ext uri="{FF2B5EF4-FFF2-40B4-BE49-F238E27FC236}">
                <a16:creationId xmlns:a16="http://schemas.microsoft.com/office/drawing/2014/main" id="{09677CF2-14B7-478E-9CCB-CAEF414C7034}"/>
              </a:ext>
            </a:extLst>
          </p:cNvPr>
          <p:cNvSpPr>
            <a:spLocks noGrp="1"/>
          </p:cNvSpPr>
          <p:nvPr/>
        </p:nvSpPr>
        <p:spPr>
          <a:xfrm>
            <a:off x="609600" y="2476500"/>
            <a:ext cx="5429250" cy="1200150"/>
          </a:xfrm>
          <a:prstGeom prst="rect">
            <a:avLst/>
          </a:prstGeom>
          <a:noFill/>
          <a:ln w="0">
            <a:noFill/>
          </a:ln>
        </p:spPr>
        <p:txBody>
          <a:bodyPr>
            <a:noAutofit/>
          </a:bodyPr>
          <a:lstStyle/>
          <a:p>
            <a:pPr>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Bond repair remains</a:t>
            </a:r>
          </a:p>
          <a:p>
            <a:pPr>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a useful mechanism.</a:t>
            </a:r>
          </a:p>
        </p:txBody>
      </p:sp>
      <p:sp>
        <p:nvSpPr>
          <p:cNvPr id="6" name="Rectangle 5">
            <a:extLst>
              <a:ext uri="{FF2B5EF4-FFF2-40B4-BE49-F238E27FC236}">
                <a16:creationId xmlns:a16="http://schemas.microsoft.com/office/drawing/2014/main" id="{6341B88F-D3E0-4337-89A5-1B9C3075F3A6}"/>
              </a:ext>
            </a:extLst>
          </p:cNvPr>
          <p:cNvSpPr>
            <a:spLocks noGrp="1"/>
          </p:cNvSpPr>
          <p:nvPr/>
        </p:nvSpPr>
        <p:spPr>
          <a:xfrm>
            <a:off x="609600" y="4095750"/>
            <a:ext cx="6667500" cy="1200150"/>
          </a:xfrm>
          <a:prstGeom prst="rect">
            <a:avLst/>
          </a:prstGeom>
          <a:noFill/>
          <a:ln w="0">
            <a:noFill/>
          </a:ln>
        </p:spPr>
        <p:txBody>
          <a:bodyPr>
            <a:noAutofit/>
          </a:bodyPr>
          <a:lstStyle/>
          <a:p>
            <a:pPr>
              <a:defRPr sz="3225" b="1">
                <a:solidFill>
                  <a:srgbClr val="67D8C9"/>
                </a:solidFill>
                <a:latin typeface="DejaVu Sans"/>
                <a:ea typeface="DejaVu Sans"/>
                <a:cs typeface="DejaVu Sans"/>
              </a:defRPr>
            </a:pPr>
            <a:r>
              <a:rPr sz="3225" b="1">
                <a:solidFill>
                  <a:srgbClr val="67D8C9"/>
                </a:solidFill>
                <a:latin typeface="DejaVu Sans"/>
                <a:ea typeface="DejaVu Sans"/>
                <a:cs typeface="DejaVu Sans"/>
              </a:rPr>
              <a:t>Structural resilience expands</a:t>
            </a:r>
          </a:p>
          <a:p>
            <a:pPr>
              <a:defRPr sz="3225" b="1">
                <a:solidFill>
                  <a:srgbClr val="67D8C9"/>
                </a:solidFill>
                <a:latin typeface="DejaVu Sans"/>
                <a:ea typeface="DejaVu Sans"/>
                <a:cs typeface="DejaVu Sans"/>
              </a:defRPr>
            </a:pPr>
            <a:r>
              <a:rPr sz="3225" b="1">
                <a:solidFill>
                  <a:srgbClr val="67D8C9"/>
                </a:solidFill>
                <a:latin typeface="DejaVu Sans"/>
                <a:ea typeface="DejaVu Sans"/>
                <a:cs typeface="DejaVu Sans"/>
              </a:rPr>
              <a:t>the design objective.</a:t>
            </a:r>
          </a:p>
        </p:txBody>
      </p:sp>
      <p:sp>
        <p:nvSpPr>
          <p:cNvPr id="7" name="Rectangle 6">
            <a:extLst>
              <a:ext uri="{FF2B5EF4-FFF2-40B4-BE49-F238E27FC236}">
                <a16:creationId xmlns:a16="http://schemas.microsoft.com/office/drawing/2014/main" id="{CA31D9F6-C6FB-4B1B-950F-FC155939105F}"/>
              </a:ext>
            </a:extLst>
          </p:cNvPr>
          <p:cNvSpPr>
            <a:spLocks noGrp="1"/>
          </p:cNvSpPr>
          <p:nvPr/>
        </p:nvSpPr>
        <p:spPr>
          <a:xfrm>
            <a:off x="7810500" y="2686050"/>
            <a:ext cx="3714750" cy="1857375"/>
          </a:xfrm>
          <a:prstGeom prst="rect">
            <a:avLst/>
          </a:prstGeom>
          <a:noFill/>
          <a:ln w="0">
            <a:noFill/>
          </a:ln>
        </p:spPr>
        <p:txBody>
          <a:bodyPr>
            <a:noAutofit/>
          </a:bodyPr>
          <a:lstStyle/>
          <a:p>
            <a:pPr>
              <a:defRPr sz="2025" b="0">
                <a:solidFill>
                  <a:srgbClr val="CAD9DC"/>
                </a:solidFill>
                <a:latin typeface="DejaVu Sans"/>
                <a:ea typeface="DejaVu Sans"/>
                <a:cs typeface="DejaVu Sans"/>
              </a:defRPr>
            </a:pPr>
            <a:r>
              <a:rPr sz="2025" b="0">
                <a:solidFill>
                  <a:srgbClr val="CAD9DC"/>
                </a:solidFill>
                <a:latin typeface="DejaVu Sans"/>
                <a:ea typeface="DejaVu Sans"/>
                <a:cs typeface="DejaVu Sans"/>
              </a:rPr>
              <a:t>Performance through repeated washing, heat styling and grooming.</a:t>
            </a:r>
          </a:p>
        </p:txBody>
      </p:sp>
    </p:spTree>
    <p:extLst>
      <p:ext uri="{BB962C8B-B14F-4D97-AF65-F5344CB8AC3E}">
        <p14:creationId xmlns:p14="http://schemas.microsoft.com/office/powerpoint/2010/main" val="28288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4D7E79B-D58D-45F5-A4B8-9338FD28E47E}"/>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DC77D6A5-9E26-4DD7-8D81-DE964496DF07}"/>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Market signals support a broader routine</a:t>
            </a:r>
          </a:p>
        </p:txBody>
      </p:sp>
      <p:sp>
        <p:nvSpPr>
          <p:cNvPr id="3" name="Rectangle 2">
            <a:extLst>
              <a:ext uri="{FF2B5EF4-FFF2-40B4-BE49-F238E27FC236}">
                <a16:creationId xmlns:a16="http://schemas.microsoft.com/office/drawing/2014/main" id="{3E495B3D-C2AA-4E82-8DE0-60C48FF65B0F}"/>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Historical category evidence across separate periods and scopes</a:t>
            </a:r>
          </a:p>
        </p:txBody>
      </p:sp>
      <p:sp>
        <p:nvSpPr>
          <p:cNvPr id="4" name="Rectangle 3">
            <a:extLst>
              <a:ext uri="{FF2B5EF4-FFF2-40B4-BE49-F238E27FC236}">
                <a16:creationId xmlns:a16="http://schemas.microsoft.com/office/drawing/2014/main" id="{6B0E4A80-9407-4419-86B9-8BC9841A6804}"/>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46997C63-7E65-4258-83D8-B25DA7DFBA8C}"/>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03</a:t>
            </a:r>
          </a:p>
        </p:txBody>
      </p:sp>
      <p:sp>
        <p:nvSpPr>
          <p:cNvPr id="6" name="Rectangle 5">
            <a:extLst>
              <a:ext uri="{FF2B5EF4-FFF2-40B4-BE49-F238E27FC236}">
                <a16:creationId xmlns:a16="http://schemas.microsoft.com/office/drawing/2014/main" id="{C44FA576-2DA7-4178-860E-1D595560890D}"/>
              </a:ext>
            </a:extLst>
          </p:cNvPr>
          <p:cNvSpPr>
            <a:spLocks noGrp="1"/>
          </p:cNvSpPr>
          <p:nvPr/>
        </p:nvSpPr>
        <p:spPr>
          <a:xfrm>
            <a:off x="609600" y="2686050"/>
            <a:ext cx="3524250" cy="933450"/>
          </a:xfrm>
          <a:prstGeom prst="rect">
            <a:avLst/>
          </a:prstGeom>
          <a:noFill/>
          <a:ln w="0">
            <a:noFill/>
          </a:ln>
        </p:spPr>
        <p:txBody>
          <a:bodyPr>
            <a:noAutofit/>
          </a:bodyPr>
          <a:lstStyle/>
          <a:p>
            <a:pPr>
              <a:defRPr sz="4950" b="1">
                <a:solidFill>
                  <a:srgbClr val="007D7B"/>
                </a:solidFill>
                <a:latin typeface="DejaVu Sans"/>
                <a:ea typeface="DejaVu Sans"/>
                <a:cs typeface="DejaVu Sans"/>
              </a:defRPr>
            </a:pPr>
            <a:r>
              <a:rPr sz="4950" b="1">
                <a:solidFill>
                  <a:srgbClr val="007D7B"/>
                </a:solidFill>
                <a:latin typeface="DejaVu Sans"/>
                <a:ea typeface="DejaVu Sans"/>
                <a:cs typeface="DejaVu Sans"/>
              </a:rPr>
              <a:t>8.5%</a:t>
            </a:r>
          </a:p>
        </p:txBody>
      </p:sp>
      <p:sp>
        <p:nvSpPr>
          <p:cNvPr id="7" name="Rectangle 6">
            <a:extLst>
              <a:ext uri="{FF2B5EF4-FFF2-40B4-BE49-F238E27FC236}">
                <a16:creationId xmlns:a16="http://schemas.microsoft.com/office/drawing/2014/main" id="{36890585-BEDD-4A3F-AAC1-401B6CE982DF}"/>
              </a:ext>
            </a:extLst>
          </p:cNvPr>
          <p:cNvSpPr>
            <a:spLocks noGrp="1"/>
          </p:cNvSpPr>
          <p:nvPr/>
        </p:nvSpPr>
        <p:spPr>
          <a:xfrm>
            <a:off x="609600" y="3790950"/>
            <a:ext cx="3333750" cy="838200"/>
          </a:xfrm>
          <a:prstGeom prst="rect">
            <a:avLst/>
          </a:prstGeom>
          <a:noFill/>
          <a:ln w="0">
            <a:noFill/>
          </a:ln>
        </p:spPr>
        <p:txBody>
          <a:bodyPr>
            <a:noAutofit/>
          </a:bodyPr>
          <a:lstStyle/>
          <a:p>
            <a:pPr>
              <a:defRPr sz="1875" b="1">
                <a:solidFill>
                  <a:srgbClr val="122E38"/>
                </a:solidFill>
                <a:latin typeface="DejaVu Sans"/>
                <a:ea typeface="DejaVu Sans"/>
                <a:cs typeface="DejaVu Sans"/>
              </a:defRPr>
            </a:pPr>
            <a:r>
              <a:rPr sz="1875" b="1">
                <a:solidFill>
                  <a:srgbClr val="122E38"/>
                </a:solidFill>
                <a:latin typeface="DejaVu Sans"/>
                <a:ea typeface="DejaVu Sans"/>
                <a:cs typeface="DejaVu Sans"/>
              </a:rPr>
              <a:t>Hair bonding share reported by Kline</a:t>
            </a:r>
          </a:p>
        </p:txBody>
      </p:sp>
      <p:sp>
        <p:nvSpPr>
          <p:cNvPr id="8" name="Rectangle 7">
            <a:extLst>
              <a:ext uri="{FF2B5EF4-FFF2-40B4-BE49-F238E27FC236}">
                <a16:creationId xmlns:a16="http://schemas.microsoft.com/office/drawing/2014/main" id="{DFDCAEFB-1857-44DF-93F7-B1BB8922793A}"/>
              </a:ext>
            </a:extLst>
          </p:cNvPr>
          <p:cNvSpPr>
            <a:spLocks noGrp="1"/>
          </p:cNvSpPr>
          <p:nvPr/>
        </p:nvSpPr>
        <p:spPr>
          <a:xfrm>
            <a:off x="609600" y="4819650"/>
            <a:ext cx="3333750" cy="685800"/>
          </a:xfrm>
          <a:prstGeom prst="rect">
            <a:avLst/>
          </a:prstGeom>
          <a:noFill/>
          <a:ln w="0">
            <a:noFill/>
          </a:ln>
        </p:spPr>
        <p:txBody>
          <a:bodyPr>
            <a:noAutofit/>
          </a:bodyPr>
          <a:lstStyle/>
          <a:p>
            <a:pPr>
              <a:defRPr sz="1500" b="0">
                <a:solidFill>
                  <a:srgbClr val="52656C"/>
                </a:solidFill>
                <a:latin typeface="DejaVu Sans"/>
                <a:ea typeface="DejaVu Sans"/>
                <a:cs typeface="DejaVu Sans"/>
              </a:defRPr>
            </a:pPr>
            <a:r>
              <a:rPr sz="1500" b="0">
                <a:solidFill>
                  <a:srgbClr val="52656C"/>
                </a:solidFill>
                <a:latin typeface="DejaVu Sans"/>
                <a:ea typeface="DejaVu Sans"/>
                <a:cs typeface="DejaVu Sans"/>
              </a:rPr>
              <a:t>Q1 2023, U.S. hair care</a:t>
            </a:r>
          </a:p>
        </p:txBody>
      </p:sp>
      <p:sp>
        <p:nvSpPr>
          <p:cNvPr id="9" name="Rectangle 8">
            <a:extLst>
              <a:ext uri="{FF2B5EF4-FFF2-40B4-BE49-F238E27FC236}">
                <a16:creationId xmlns:a16="http://schemas.microsoft.com/office/drawing/2014/main" id="{EC75F437-525E-40B7-8EB1-DD081BC58842}"/>
              </a:ext>
            </a:extLst>
          </p:cNvPr>
          <p:cNvSpPr>
            <a:spLocks noGrp="1"/>
          </p:cNvSpPr>
          <p:nvPr/>
        </p:nvSpPr>
        <p:spPr>
          <a:xfrm>
            <a:off x="4324350" y="2686050"/>
            <a:ext cx="3524250" cy="933450"/>
          </a:xfrm>
          <a:prstGeom prst="rect">
            <a:avLst/>
          </a:prstGeom>
          <a:noFill/>
          <a:ln w="0">
            <a:noFill/>
          </a:ln>
        </p:spPr>
        <p:txBody>
          <a:bodyPr>
            <a:noAutofit/>
          </a:bodyPr>
          <a:lstStyle/>
          <a:p>
            <a:pPr>
              <a:defRPr sz="4950" b="1">
                <a:solidFill>
                  <a:srgbClr val="007D7B"/>
                </a:solidFill>
                <a:latin typeface="DejaVu Sans"/>
                <a:ea typeface="DejaVu Sans"/>
                <a:cs typeface="DejaVu Sans"/>
              </a:defRPr>
            </a:pPr>
            <a:r>
              <a:rPr sz="4950" b="1">
                <a:solidFill>
                  <a:srgbClr val="007D7B"/>
                </a:solidFill>
                <a:latin typeface="DejaVu Sans"/>
                <a:ea typeface="DejaVu Sans"/>
                <a:cs typeface="DejaVu Sans"/>
              </a:rPr>
              <a:t>+36.5%</a:t>
            </a:r>
          </a:p>
        </p:txBody>
      </p:sp>
      <p:sp>
        <p:nvSpPr>
          <p:cNvPr id="10" name="Rectangle 9">
            <a:extLst>
              <a:ext uri="{FF2B5EF4-FFF2-40B4-BE49-F238E27FC236}">
                <a16:creationId xmlns:a16="http://schemas.microsoft.com/office/drawing/2014/main" id="{620B7198-AC8D-4E78-AF30-3479556FD8A2}"/>
              </a:ext>
            </a:extLst>
          </p:cNvPr>
          <p:cNvSpPr>
            <a:spLocks noGrp="1"/>
          </p:cNvSpPr>
          <p:nvPr/>
        </p:nvSpPr>
        <p:spPr>
          <a:xfrm>
            <a:off x="4324350" y="3790950"/>
            <a:ext cx="3333750" cy="838200"/>
          </a:xfrm>
          <a:prstGeom prst="rect">
            <a:avLst/>
          </a:prstGeom>
          <a:noFill/>
          <a:ln w="0">
            <a:noFill/>
          </a:ln>
        </p:spPr>
        <p:txBody>
          <a:bodyPr>
            <a:noAutofit/>
          </a:bodyPr>
          <a:lstStyle/>
          <a:p>
            <a:pPr>
              <a:defRPr sz="1875" b="1">
                <a:solidFill>
                  <a:srgbClr val="122E38"/>
                </a:solidFill>
                <a:latin typeface="DejaVu Sans"/>
                <a:ea typeface="DejaVu Sans"/>
                <a:cs typeface="DejaVu Sans"/>
              </a:defRPr>
            </a:pPr>
            <a:r>
              <a:rPr sz="1875" b="1">
                <a:solidFill>
                  <a:srgbClr val="122E38"/>
                </a:solidFill>
                <a:latin typeface="DejaVu Sans"/>
                <a:ea typeface="DejaVu Sans"/>
                <a:cs typeface="DejaVu Sans"/>
              </a:rPr>
              <a:t>Search growth for hair bonding treatments</a:t>
            </a:r>
          </a:p>
        </p:txBody>
      </p:sp>
      <p:sp>
        <p:nvSpPr>
          <p:cNvPr id="11" name="Rectangle 10">
            <a:extLst>
              <a:ext uri="{FF2B5EF4-FFF2-40B4-BE49-F238E27FC236}">
                <a16:creationId xmlns:a16="http://schemas.microsoft.com/office/drawing/2014/main" id="{3AA33319-7C52-45A3-BA47-B31C69A3EB40}"/>
              </a:ext>
            </a:extLst>
          </p:cNvPr>
          <p:cNvSpPr>
            <a:spLocks noGrp="1"/>
          </p:cNvSpPr>
          <p:nvPr/>
        </p:nvSpPr>
        <p:spPr>
          <a:xfrm>
            <a:off x="4324350" y="4819650"/>
            <a:ext cx="3333750" cy="685800"/>
          </a:xfrm>
          <a:prstGeom prst="rect">
            <a:avLst/>
          </a:prstGeom>
          <a:noFill/>
          <a:ln w="0">
            <a:noFill/>
          </a:ln>
        </p:spPr>
        <p:txBody>
          <a:bodyPr>
            <a:noAutofit/>
          </a:bodyPr>
          <a:lstStyle/>
          <a:p>
            <a:pPr>
              <a:defRPr sz="1500" b="0">
                <a:solidFill>
                  <a:srgbClr val="52656C"/>
                </a:solidFill>
                <a:latin typeface="DejaVu Sans"/>
                <a:ea typeface="DejaVu Sans"/>
                <a:cs typeface="DejaVu Sans"/>
              </a:defRPr>
            </a:pPr>
            <a:r>
              <a:rPr sz="1500" b="0">
                <a:solidFill>
                  <a:srgbClr val="52656C"/>
                </a:solidFill>
                <a:latin typeface="DejaVu Sans"/>
                <a:ea typeface="DejaVu Sans"/>
                <a:cs typeface="DejaVu Sans"/>
              </a:rPr>
              <a:t>YoY signal reported in 2023</a:t>
            </a:r>
          </a:p>
        </p:txBody>
      </p:sp>
      <p:sp>
        <p:nvSpPr>
          <p:cNvPr id="12" name="Rectangle 11">
            <a:extLst>
              <a:ext uri="{FF2B5EF4-FFF2-40B4-BE49-F238E27FC236}">
                <a16:creationId xmlns:a16="http://schemas.microsoft.com/office/drawing/2014/main" id="{110A4E14-0BAA-41AD-96EA-0F6BA0047238}"/>
              </a:ext>
            </a:extLst>
          </p:cNvPr>
          <p:cNvSpPr>
            <a:spLocks noGrp="1"/>
          </p:cNvSpPr>
          <p:nvPr/>
        </p:nvSpPr>
        <p:spPr>
          <a:xfrm>
            <a:off x="8039100" y="2686050"/>
            <a:ext cx="3524250" cy="933450"/>
          </a:xfrm>
          <a:prstGeom prst="rect">
            <a:avLst/>
          </a:prstGeom>
          <a:noFill/>
          <a:ln w="0">
            <a:noFill/>
          </a:ln>
        </p:spPr>
        <p:txBody>
          <a:bodyPr>
            <a:noAutofit/>
          </a:bodyPr>
          <a:lstStyle/>
          <a:p>
            <a:pPr>
              <a:defRPr sz="4950" b="1">
                <a:solidFill>
                  <a:srgbClr val="007D7B"/>
                </a:solidFill>
                <a:latin typeface="DejaVu Sans"/>
                <a:ea typeface="DejaVu Sans"/>
                <a:cs typeface="DejaVu Sans"/>
              </a:defRPr>
            </a:pPr>
            <a:r>
              <a:rPr sz="4950" b="1">
                <a:solidFill>
                  <a:srgbClr val="007D7B"/>
                </a:solidFill>
                <a:latin typeface="DejaVu Sans"/>
                <a:ea typeface="DejaVu Sans"/>
                <a:cs typeface="DejaVu Sans"/>
              </a:rPr>
              <a:t>~9%</a:t>
            </a:r>
          </a:p>
        </p:txBody>
      </p:sp>
      <p:sp>
        <p:nvSpPr>
          <p:cNvPr id="13" name="Rectangle 12">
            <a:extLst>
              <a:ext uri="{FF2B5EF4-FFF2-40B4-BE49-F238E27FC236}">
                <a16:creationId xmlns:a16="http://schemas.microsoft.com/office/drawing/2014/main" id="{8FD657FF-77F1-47D9-8EF3-8EBEB63B55C2}"/>
              </a:ext>
            </a:extLst>
          </p:cNvPr>
          <p:cNvSpPr>
            <a:spLocks noGrp="1"/>
          </p:cNvSpPr>
          <p:nvPr/>
        </p:nvSpPr>
        <p:spPr>
          <a:xfrm>
            <a:off x="8039100" y="3790950"/>
            <a:ext cx="3333750" cy="838200"/>
          </a:xfrm>
          <a:prstGeom prst="rect">
            <a:avLst/>
          </a:prstGeom>
          <a:noFill/>
          <a:ln w="0">
            <a:noFill/>
          </a:ln>
        </p:spPr>
        <p:txBody>
          <a:bodyPr>
            <a:noAutofit/>
          </a:bodyPr>
          <a:lstStyle/>
          <a:p>
            <a:pPr>
              <a:defRPr sz="1875" b="1">
                <a:solidFill>
                  <a:srgbClr val="122E38"/>
                </a:solidFill>
                <a:latin typeface="DejaVu Sans"/>
                <a:ea typeface="DejaVu Sans"/>
                <a:cs typeface="DejaVu Sans"/>
              </a:defRPr>
            </a:pPr>
            <a:r>
              <a:rPr sz="1875" b="1">
                <a:solidFill>
                  <a:srgbClr val="122E38"/>
                </a:solidFill>
                <a:latin typeface="DejaVu Sans"/>
                <a:ea typeface="DejaVu Sans"/>
                <a:cs typeface="DejaVu Sans"/>
              </a:rPr>
              <a:t>Professional treatment growth</a:t>
            </a:r>
          </a:p>
        </p:txBody>
      </p:sp>
      <p:sp>
        <p:nvSpPr>
          <p:cNvPr id="14" name="Rectangle 13">
            <a:extLst>
              <a:ext uri="{FF2B5EF4-FFF2-40B4-BE49-F238E27FC236}">
                <a16:creationId xmlns:a16="http://schemas.microsoft.com/office/drawing/2014/main" id="{6592C7D2-E2BF-45C8-9836-98B3C018510B}"/>
              </a:ext>
            </a:extLst>
          </p:cNvPr>
          <p:cNvSpPr>
            <a:spLocks noGrp="1"/>
          </p:cNvSpPr>
          <p:nvPr/>
        </p:nvSpPr>
        <p:spPr>
          <a:xfrm>
            <a:off x="8039100" y="4819650"/>
            <a:ext cx="3333750" cy="685800"/>
          </a:xfrm>
          <a:prstGeom prst="rect">
            <a:avLst/>
          </a:prstGeom>
          <a:noFill/>
          <a:ln w="0">
            <a:noFill/>
          </a:ln>
        </p:spPr>
        <p:txBody>
          <a:bodyPr>
            <a:noAutofit/>
          </a:bodyPr>
          <a:lstStyle/>
          <a:p>
            <a:pPr>
              <a:defRPr sz="1500" b="0">
                <a:solidFill>
                  <a:srgbClr val="52656C"/>
                </a:solidFill>
                <a:latin typeface="DejaVu Sans"/>
                <a:ea typeface="DejaVu Sans"/>
                <a:cs typeface="DejaVu Sans"/>
              </a:defRPr>
            </a:pPr>
            <a:r>
              <a:rPr sz="1500" b="0">
                <a:solidFill>
                  <a:srgbClr val="52656C"/>
                </a:solidFill>
                <a:latin typeface="DejaVu Sans"/>
                <a:ea typeface="DejaVu Sans"/>
                <a:cs typeface="DejaVu Sans"/>
              </a:rPr>
              <a:t>H1 2025, Kline tracked markets</a:t>
            </a:r>
          </a:p>
        </p:txBody>
      </p:sp>
      <p:sp>
        <p:nvSpPr>
          <p:cNvPr id="15" name="Rectangle 14">
            <a:extLst>
              <a:ext uri="{FF2B5EF4-FFF2-40B4-BE49-F238E27FC236}">
                <a16:creationId xmlns:a16="http://schemas.microsoft.com/office/drawing/2014/main" id="{97A95D58-27C6-4CAF-A3FC-B6B0CD17EC2C}"/>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These measures use different scopes and periods. They do not form a current market forecast.</a:t>
            </a:r>
          </a:p>
        </p:txBody>
      </p:sp>
    </p:spTree>
    <p:extLst>
      <p:ext uri="{BB962C8B-B14F-4D97-AF65-F5344CB8AC3E}">
        <p14:creationId xmlns:p14="http://schemas.microsoft.com/office/powerpoint/2010/main" val="69407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C127EA-22F1-416E-A4AA-A059E1268E42}"/>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F0959763-F850-406F-9099-EE0CE3C647F4}"/>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Everyday formats attract search interest</a:t>
            </a:r>
          </a:p>
        </p:txBody>
      </p:sp>
      <p:sp>
        <p:nvSpPr>
          <p:cNvPr id="3" name="Rectangle 2">
            <a:extLst>
              <a:ext uri="{FF2B5EF4-FFF2-40B4-BE49-F238E27FC236}">
                <a16:creationId xmlns:a16="http://schemas.microsoft.com/office/drawing/2014/main" id="{1B5B7810-E32D-4908-8EE3-50F3F78F2E8A}"/>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Monthly search estimates reported for August 2026</a:t>
            </a:r>
          </a:p>
        </p:txBody>
      </p:sp>
      <p:sp>
        <p:nvSpPr>
          <p:cNvPr id="4" name="Rectangle 3">
            <a:extLst>
              <a:ext uri="{FF2B5EF4-FFF2-40B4-BE49-F238E27FC236}">
                <a16:creationId xmlns:a16="http://schemas.microsoft.com/office/drawing/2014/main" id="{D7E210B0-CBB8-4AD3-9144-2020EB9CE0D8}"/>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8605CA8D-EEC6-4F44-A033-BCBCE2850AB9}"/>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04</a:t>
            </a:r>
          </a:p>
        </p:txBody>
      </p:sp>
      <p:graphicFrame>
        <p:nvGraphicFramePr>
          <p:cNvPr id="15" name="Chart"/>
          <p:cNvGraphicFramePr/>
          <p:nvPr/>
        </p:nvGraphicFramePr>
        <p:xfrm>
          <a:off x="609600" y="2495550"/>
          <a:ext cx="7524750" cy="3124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AF025433-E808-4340-9E35-A906E41F4022}"/>
              </a:ext>
            </a:extLst>
          </p:cNvPr>
          <p:cNvSpPr>
            <a:spLocks noGrp="1"/>
          </p:cNvSpPr>
          <p:nvPr/>
        </p:nvSpPr>
        <p:spPr>
          <a:xfrm>
            <a:off x="8763000" y="2609850"/>
            <a:ext cx="2857500" cy="523875"/>
          </a:xfrm>
          <a:prstGeom prst="rect">
            <a:avLst/>
          </a:prstGeom>
          <a:noFill/>
          <a:ln w="0">
            <a:noFill/>
          </a:ln>
        </p:spPr>
        <p:txBody>
          <a:bodyPr>
            <a:noAutofit/>
          </a:bodyPr>
          <a:lstStyle/>
          <a:p>
            <a:pPr>
              <a:defRPr sz="2100" b="1">
                <a:solidFill>
                  <a:srgbClr val="007D7B"/>
                </a:solidFill>
                <a:latin typeface="DejaVu Sans"/>
                <a:ea typeface="DejaVu Sans"/>
                <a:cs typeface="DejaVu Sans"/>
              </a:defRPr>
            </a:pPr>
            <a:r>
              <a:rPr sz="2100" b="1">
                <a:solidFill>
                  <a:srgbClr val="007D7B"/>
                </a:solidFill>
                <a:latin typeface="DejaVu Sans"/>
                <a:ea typeface="DejaVu Sans"/>
                <a:cs typeface="DejaVu Sans"/>
              </a:rPr>
              <a:t>Routine design</a:t>
            </a:r>
          </a:p>
        </p:txBody>
      </p:sp>
      <p:sp>
        <p:nvSpPr>
          <p:cNvPr id="8" name="Rectangle 7">
            <a:extLst>
              <a:ext uri="{FF2B5EF4-FFF2-40B4-BE49-F238E27FC236}">
                <a16:creationId xmlns:a16="http://schemas.microsoft.com/office/drawing/2014/main" id="{8639A8EE-992E-4E3D-9F0D-9BFBAFCCABF6}"/>
              </a:ext>
            </a:extLst>
          </p:cNvPr>
          <p:cNvSpPr>
            <a:spLocks noGrp="1"/>
          </p:cNvSpPr>
          <p:nvPr/>
        </p:nvSpPr>
        <p:spPr>
          <a:xfrm>
            <a:off x="8763000" y="3276600"/>
            <a:ext cx="2762250" cy="1762125"/>
          </a:xfrm>
          <a:prstGeom prst="rect">
            <a:avLst/>
          </a:prstGeom>
          <a:noFill/>
          <a:ln w="0">
            <a:noFill/>
          </a:ln>
        </p:spPr>
        <p:txBody>
          <a:bodyPr>
            <a:noAutofit/>
          </a:bodyPr>
          <a:lstStyle/>
          <a:p>
            <a:pPr>
              <a:defRPr sz="1875" b="0">
                <a:solidFill>
                  <a:srgbClr val="122E38"/>
                </a:solidFill>
                <a:latin typeface="DejaVu Sans"/>
                <a:ea typeface="DejaVu Sans"/>
                <a:cs typeface="DejaVu Sans"/>
              </a:defRPr>
            </a:pPr>
            <a:r>
              <a:rPr sz="1875" b="0">
                <a:solidFill>
                  <a:srgbClr val="122E38"/>
                </a:solidFill>
                <a:latin typeface="DejaVu Sans"/>
                <a:ea typeface="DejaVu Sans"/>
                <a:cs typeface="DejaVu Sans"/>
              </a:rPr>
              <a:t>Leave-in care and heat protection offer entry points beyond occasional masks.</a:t>
            </a:r>
          </a:p>
        </p:txBody>
      </p:sp>
      <p:sp>
        <p:nvSpPr>
          <p:cNvPr id="9" name="Rectangle 8">
            <a:extLst>
              <a:ext uri="{FF2B5EF4-FFF2-40B4-BE49-F238E27FC236}">
                <a16:creationId xmlns:a16="http://schemas.microsoft.com/office/drawing/2014/main" id="{06D8C54B-453A-416E-8E1E-EEA4D913B40A}"/>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Search volume indicates attention. It does not establish sales, efficacy or unmet demand.</a:t>
            </a:r>
          </a:p>
        </p:txBody>
      </p:sp>
    </p:spTree>
    <p:extLst>
      <p:ext uri="{BB962C8B-B14F-4D97-AF65-F5344CB8AC3E}">
        <p14:creationId xmlns:p14="http://schemas.microsoft.com/office/powerpoint/2010/main" val="140151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971034E-095E-4960-B0AB-83FBF0E59946}"/>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0C4549F3-3435-419E-8909-9C9C38715A5B}"/>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The fibre carries its exposure history</a:t>
            </a:r>
          </a:p>
        </p:txBody>
      </p:sp>
      <p:sp>
        <p:nvSpPr>
          <p:cNvPr id="3" name="Rectangle 2">
            <a:extLst>
              <a:ext uri="{FF2B5EF4-FFF2-40B4-BE49-F238E27FC236}">
                <a16:creationId xmlns:a16="http://schemas.microsoft.com/office/drawing/2014/main" id="{3E8F3898-DFAF-46C3-B5B4-0BC31916A709}"/>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Repeated exposures can alter different dimensions of hair performance</a:t>
            </a:r>
          </a:p>
        </p:txBody>
      </p:sp>
      <p:sp>
        <p:nvSpPr>
          <p:cNvPr id="4" name="Rectangle 3">
            <a:extLst>
              <a:ext uri="{FF2B5EF4-FFF2-40B4-BE49-F238E27FC236}">
                <a16:creationId xmlns:a16="http://schemas.microsoft.com/office/drawing/2014/main" id="{6DDFB44A-9FBB-409D-AEBE-FFA5DC8581B1}"/>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22822FD7-BB51-4D47-86C4-CD66DF347510}"/>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05</a:t>
            </a:r>
          </a:p>
        </p:txBody>
      </p:sp>
      <p:graphicFrame>
        <p:nvGraphicFramePr>
          <p:cNvPr id="13" name="Table 12"/>
          <p:cNvGraphicFramePr/>
          <p:nvPr/>
        </p:nvGraphicFramePr>
        <p:xfrm>
          <a:off x="609600" y="2552700"/>
          <a:ext cx="10972800" cy="2667000"/>
        </p:xfrm>
        <a:graphic>
          <a:graphicData uri="http://schemas.openxmlformats.org/drawingml/2006/table">
            <a:tbl>
              <a:tblPr/>
              <a:tblGrid>
                <a:gridCol w="2381250">
                  <a:extLst>
                    <a:ext uri="{9D8B030D-6E8A-4147-A177-3AD203B41FA5}">
                      <a16:colId xmlns:a16="http://schemas.microsoft.com/office/drawing/2014/main" val="20000"/>
                    </a:ext>
                  </a:extLst>
                </a:gridCol>
                <a:gridCol w="4286250">
                  <a:extLst>
                    <a:ext uri="{9D8B030D-6E8A-4147-A177-3AD203B41FA5}">
                      <a16:colId xmlns:a16="http://schemas.microsoft.com/office/drawing/2014/main" val="20001"/>
                    </a:ext>
                  </a:extLst>
                </a:gridCol>
                <a:gridCol w="4305300">
                  <a:extLst>
                    <a:ext uri="{9D8B030D-6E8A-4147-A177-3AD203B41FA5}">
                      <a16:colId xmlns:a16="http://schemas.microsoft.com/office/drawing/2014/main" val="20002"/>
                    </a:ext>
                  </a:extLst>
                </a:gridCol>
              </a:tblGrid>
              <a:tr h="666750">
                <a:tc>
                  <a:txBody>
                    <a:bodyPr/>
                    <a:lstStyle/>
                    <a:p>
                      <a:r>
                        <a:rPr sz="1725" b="1">
                          <a:solidFill>
                            <a:srgbClr val="FFFFFF"/>
                          </a:solidFill>
                          <a:latin typeface="DejaVu Sans"/>
                          <a:ea typeface="DejaVu Sans"/>
                          <a:cs typeface="DejaVu Sans"/>
                        </a:rPr>
                        <a:t>Exposure</a:t>
                      </a:r>
                    </a:p>
                  </a:txBody>
                  <a:tcPr>
                    <a:solidFill>
                      <a:srgbClr val="122E38"/>
                    </a:solidFill>
                  </a:tcPr>
                </a:tc>
                <a:tc>
                  <a:txBody>
                    <a:bodyPr/>
                    <a:lstStyle/>
                    <a:p>
                      <a:r>
                        <a:rPr sz="1725" b="1">
                          <a:solidFill>
                            <a:srgbClr val="FFFFFF"/>
                          </a:solidFill>
                          <a:latin typeface="DejaVu Sans"/>
                          <a:ea typeface="DejaVu Sans"/>
                          <a:cs typeface="DejaVu Sans"/>
                        </a:rPr>
                        <a:t>Structural concern</a:t>
                      </a:r>
                    </a:p>
                  </a:txBody>
                  <a:tcPr>
                    <a:solidFill>
                      <a:srgbClr val="122E38"/>
                    </a:solidFill>
                  </a:tcPr>
                </a:tc>
                <a:tc>
                  <a:txBody>
                    <a:bodyPr/>
                    <a:lstStyle/>
                    <a:p>
                      <a:r>
                        <a:rPr sz="1725" b="1">
                          <a:solidFill>
                            <a:srgbClr val="FFFFFF"/>
                          </a:solidFill>
                          <a:latin typeface="DejaVu Sans"/>
                          <a:ea typeface="DejaVu Sans"/>
                          <a:cs typeface="DejaVu Sans"/>
                        </a:rPr>
                        <a:t>Relevant performance outcome</a:t>
                      </a:r>
                    </a:p>
                  </a:txBody>
                  <a:tcPr>
                    <a:solidFill>
                      <a:srgbClr val="122E38"/>
                    </a:solidFill>
                  </a:tcPr>
                </a:tc>
                <a:extLst>
                  <a:ext uri="{0D108BD9-81ED-4DB2-BD59-A6C34878D82A}">
                    <a16:rowId xmlns:a16="http://schemas.microsoft.com/office/drawing/2014/main" val="10000"/>
                  </a:ext>
                </a:extLst>
              </a:tr>
              <a:tr h="666750">
                <a:tc>
                  <a:txBody>
                    <a:bodyPr/>
                    <a:lstStyle/>
                    <a:p>
                      <a:r>
                        <a:rPr sz="1725" b="1">
                          <a:solidFill>
                            <a:srgbClr val="122E38"/>
                          </a:solidFill>
                          <a:latin typeface="DejaVu Sans"/>
                          <a:ea typeface="DejaVu Sans"/>
                          <a:cs typeface="DejaVu Sans"/>
                        </a:rPr>
                        <a:t>Chemical processing</a:t>
                      </a:r>
                    </a:p>
                  </a:txBody>
                  <a:tcPr>
                    <a:solidFill>
                      <a:srgbClr val="FFFFFF"/>
                    </a:solidFill>
                  </a:tcPr>
                </a:tc>
                <a:tc>
                  <a:txBody>
                    <a:bodyPr/>
                    <a:lstStyle/>
                    <a:p>
                      <a:r>
                        <a:rPr sz="1725" b="0">
                          <a:solidFill>
                            <a:srgbClr val="122E38"/>
                          </a:solidFill>
                          <a:latin typeface="DejaVu Sans"/>
                          <a:ea typeface="DejaVu Sans"/>
                          <a:cs typeface="DejaVu Sans"/>
                        </a:rPr>
                        <a:t>Oxidative and chemical alteration</a:t>
                      </a:r>
                    </a:p>
                  </a:txBody>
                  <a:tcPr>
                    <a:solidFill>
                      <a:srgbClr val="FFFFFF"/>
                    </a:solidFill>
                  </a:tcPr>
                </a:tc>
                <a:tc>
                  <a:txBody>
                    <a:bodyPr/>
                    <a:lstStyle/>
                    <a:p>
                      <a:r>
                        <a:rPr sz="1725" b="0">
                          <a:solidFill>
                            <a:srgbClr val="122E38"/>
                          </a:solidFill>
                          <a:latin typeface="DejaVu Sans"/>
                          <a:ea typeface="DejaVu Sans"/>
                          <a:cs typeface="DejaVu Sans"/>
                        </a:rPr>
                        <a:t>Tensile behaviour and breakage</a:t>
                      </a:r>
                    </a:p>
                  </a:txBody>
                  <a:tcPr>
                    <a:solidFill>
                      <a:srgbClr val="FFFFFF"/>
                    </a:solidFill>
                  </a:tcPr>
                </a:tc>
                <a:extLst>
                  <a:ext uri="{0D108BD9-81ED-4DB2-BD59-A6C34878D82A}">
                    <a16:rowId xmlns:a16="http://schemas.microsoft.com/office/drawing/2014/main" val="10001"/>
                  </a:ext>
                </a:extLst>
              </a:tr>
              <a:tr h="666750">
                <a:tc>
                  <a:txBody>
                    <a:bodyPr/>
                    <a:lstStyle/>
                    <a:p>
                      <a:r>
                        <a:rPr sz="1725" b="1">
                          <a:solidFill>
                            <a:srgbClr val="122E38"/>
                          </a:solidFill>
                          <a:latin typeface="DejaVu Sans"/>
                          <a:ea typeface="DejaVu Sans"/>
                          <a:cs typeface="DejaVu Sans"/>
                        </a:rPr>
                        <a:t>Heat and grooming</a:t>
                      </a:r>
                    </a:p>
                  </a:txBody>
                  <a:tcPr>
                    <a:solidFill>
                      <a:srgbClr val="EBF0EC"/>
                    </a:solidFill>
                  </a:tcPr>
                </a:tc>
                <a:tc>
                  <a:txBody>
                    <a:bodyPr/>
                    <a:lstStyle/>
                    <a:p>
                      <a:r>
                        <a:rPr sz="1725" b="0">
                          <a:solidFill>
                            <a:srgbClr val="122E38"/>
                          </a:solidFill>
                          <a:latin typeface="DejaVu Sans"/>
                          <a:ea typeface="DejaVu Sans"/>
                          <a:cs typeface="DejaVu Sans"/>
                        </a:rPr>
                        <a:t>Thermal exposure, friction and tension</a:t>
                      </a:r>
                    </a:p>
                  </a:txBody>
                  <a:tcPr>
                    <a:solidFill>
                      <a:srgbClr val="EBF0EC"/>
                    </a:solidFill>
                  </a:tcPr>
                </a:tc>
                <a:tc>
                  <a:txBody>
                    <a:bodyPr/>
                    <a:lstStyle/>
                    <a:p>
                      <a:r>
                        <a:rPr sz="1725" b="0">
                          <a:solidFill>
                            <a:srgbClr val="122E38"/>
                          </a:solidFill>
                          <a:latin typeface="DejaVu Sans"/>
                          <a:ea typeface="DejaVu Sans"/>
                          <a:cs typeface="DejaVu Sans"/>
                        </a:rPr>
                        <a:t>Failure resistance and handling</a:t>
                      </a:r>
                    </a:p>
                  </a:txBody>
                  <a:tcPr>
                    <a:solidFill>
                      <a:srgbClr val="EBF0EC"/>
                    </a:solidFill>
                  </a:tcPr>
                </a:tc>
                <a:extLst>
                  <a:ext uri="{0D108BD9-81ED-4DB2-BD59-A6C34878D82A}">
                    <a16:rowId xmlns:a16="http://schemas.microsoft.com/office/drawing/2014/main" val="10002"/>
                  </a:ext>
                </a:extLst>
              </a:tr>
              <a:tr h="666750">
                <a:tc>
                  <a:txBody>
                    <a:bodyPr/>
                    <a:lstStyle/>
                    <a:p>
                      <a:r>
                        <a:rPr sz="1725" b="1">
                          <a:solidFill>
                            <a:srgbClr val="122E38"/>
                          </a:solidFill>
                          <a:latin typeface="DejaVu Sans"/>
                          <a:ea typeface="DejaVu Sans"/>
                          <a:cs typeface="DejaVu Sans"/>
                        </a:rPr>
                        <a:t>Washing and environment</a:t>
                      </a:r>
                    </a:p>
                  </a:txBody>
                  <a:tcPr>
                    <a:solidFill>
                      <a:srgbClr val="FFFFFF"/>
                    </a:solidFill>
                  </a:tcPr>
                </a:tc>
                <a:tc>
                  <a:txBody>
                    <a:bodyPr/>
                    <a:lstStyle/>
                    <a:p>
                      <a:r>
                        <a:rPr sz="1725" b="0">
                          <a:solidFill>
                            <a:srgbClr val="122E38"/>
                          </a:solidFill>
                          <a:latin typeface="DejaVu Sans"/>
                          <a:ea typeface="DejaVu Sans"/>
                          <a:cs typeface="DejaVu Sans"/>
                        </a:rPr>
                        <a:t>Wetting cycles, UV and weathering</a:t>
                      </a:r>
                    </a:p>
                  </a:txBody>
                  <a:tcPr>
                    <a:solidFill>
                      <a:srgbClr val="FFFFFF"/>
                    </a:solidFill>
                  </a:tcPr>
                </a:tc>
                <a:tc>
                  <a:txBody>
                    <a:bodyPr/>
                    <a:lstStyle/>
                    <a:p>
                      <a:r>
                        <a:rPr sz="1725" b="0">
                          <a:solidFill>
                            <a:srgbClr val="122E38"/>
                          </a:solidFill>
                          <a:latin typeface="DejaVu Sans"/>
                          <a:ea typeface="DejaVu Sans"/>
                          <a:cs typeface="DejaVu Sans"/>
                        </a:rPr>
                        <a:t>Surface condition and manageability</a:t>
                      </a:r>
                    </a:p>
                  </a:txBody>
                  <a:tcPr>
                    <a:solidFill>
                      <a:srgbClr val="FFFFFF"/>
                    </a:solidFill>
                  </a:tcPr>
                </a:tc>
                <a:extLst>
                  <a:ext uri="{0D108BD9-81ED-4DB2-BD59-A6C34878D82A}">
                    <a16:rowId xmlns:a16="http://schemas.microsoft.com/office/drawing/2014/main" val="10003"/>
                  </a:ext>
                </a:extLst>
              </a:tr>
            </a:tbl>
          </a:graphicData>
        </a:graphic>
      </p:graphicFrame>
      <p:sp>
        <p:nvSpPr>
          <p:cNvPr id="7" name="Rectangle 6">
            <a:extLst>
              <a:ext uri="{FF2B5EF4-FFF2-40B4-BE49-F238E27FC236}">
                <a16:creationId xmlns:a16="http://schemas.microsoft.com/office/drawing/2014/main" id="{E69C55A2-B0C3-486E-BA6F-9355143B5040}"/>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Visible hair is a non-living fibre. Cosmetic recovery describes performance and surface improvements.</a:t>
            </a:r>
          </a:p>
        </p:txBody>
      </p:sp>
    </p:spTree>
    <p:extLst>
      <p:ext uri="{BB962C8B-B14F-4D97-AF65-F5344CB8AC3E}">
        <p14:creationId xmlns:p14="http://schemas.microsoft.com/office/powerpoint/2010/main" val="1934657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1C26"/>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4BB625-D585-4D65-894D-CCF47D2E6A00}"/>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67D8C9"/>
                </a:solidFill>
                <a:latin typeface="DejaVu Sans"/>
                <a:ea typeface="DejaVu Sans"/>
                <a:cs typeface="DejaVu Sans"/>
              </a:defRPr>
            </a:pPr>
            <a:r>
              <a:rPr sz="1275" b="1">
                <a:solidFill>
                  <a:srgbClr val="67D8C9"/>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4D8F829B-FB6A-4A67-9323-BDDAF26BDA56}"/>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Structural Hair Resilience™</a:t>
            </a:r>
          </a:p>
        </p:txBody>
      </p:sp>
      <p:sp>
        <p:nvSpPr>
          <p:cNvPr id="3" name="Rectangle 2">
            <a:extLst>
              <a:ext uri="{FF2B5EF4-FFF2-40B4-BE49-F238E27FC236}">
                <a16:creationId xmlns:a16="http://schemas.microsoft.com/office/drawing/2014/main" id="{BAB49A26-0055-4122-A4FE-40A517914930}"/>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Proposed functional definition</a:t>
            </a:r>
          </a:p>
        </p:txBody>
      </p:sp>
      <p:sp>
        <p:nvSpPr>
          <p:cNvPr id="4" name="Rectangle 3">
            <a:extLst>
              <a:ext uri="{FF2B5EF4-FFF2-40B4-BE49-F238E27FC236}">
                <a16:creationId xmlns:a16="http://schemas.microsoft.com/office/drawing/2014/main" id="{F4DFD8B5-37FF-40C1-942D-604B37935BE0}"/>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AAC0C5"/>
                </a:solidFill>
                <a:latin typeface="DejaVu Sans"/>
                <a:ea typeface="DejaVu Sans"/>
                <a:cs typeface="DejaVu Sans"/>
              </a:defRPr>
            </a:pPr>
            <a:r>
              <a:rPr sz="900" b="0">
                <a:solidFill>
                  <a:srgbClr val="AAC0C5"/>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2DD4B19D-1BBA-4004-8E6E-E040E3BD803D}"/>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67D8C9"/>
                </a:solidFill>
                <a:latin typeface="DejaVu Sans"/>
                <a:ea typeface="DejaVu Sans"/>
                <a:cs typeface="DejaVu Sans"/>
              </a:defRPr>
            </a:pPr>
            <a:r>
              <a:rPr sz="1200" b="0">
                <a:solidFill>
                  <a:srgbClr val="67D8C9"/>
                </a:solidFill>
                <a:latin typeface="DejaVu Sans"/>
                <a:ea typeface="DejaVu Sans"/>
                <a:cs typeface="DejaVu Sans"/>
              </a:rPr>
              <a:t>06</a:t>
            </a:r>
          </a:p>
        </p:txBody>
      </p:sp>
      <p:sp>
        <p:nvSpPr>
          <p:cNvPr id="6" name="Rectangle 5">
            <a:extLst>
              <a:ext uri="{FF2B5EF4-FFF2-40B4-BE49-F238E27FC236}">
                <a16:creationId xmlns:a16="http://schemas.microsoft.com/office/drawing/2014/main" id="{7499D4F2-2A2D-4072-9C7A-E27020AC397F}"/>
              </a:ext>
            </a:extLst>
          </p:cNvPr>
          <p:cNvSpPr>
            <a:spLocks noGrp="1"/>
          </p:cNvSpPr>
          <p:nvPr/>
        </p:nvSpPr>
        <p:spPr>
          <a:xfrm>
            <a:off x="609600" y="2590800"/>
            <a:ext cx="10382250" cy="1571625"/>
          </a:xfrm>
          <a:prstGeom prst="rect">
            <a:avLst/>
          </a:prstGeom>
          <a:noFill/>
          <a:ln w="0">
            <a:noFill/>
          </a:ln>
        </p:spPr>
        <p:txBody>
          <a:bodyPr>
            <a:noAutofit/>
          </a:bodyPr>
          <a:lstStyle/>
          <a:p>
            <a:pPr>
              <a:defRPr sz="2925" b="1">
                <a:solidFill>
                  <a:srgbClr val="FFFFFF"/>
                </a:solidFill>
                <a:latin typeface="DejaVu Sans"/>
                <a:ea typeface="DejaVu Sans"/>
                <a:cs typeface="DejaVu Sans"/>
              </a:defRPr>
            </a:pPr>
            <a:r>
              <a:rPr sz="2925" b="1">
                <a:solidFill>
                  <a:srgbClr val="FFFFFF"/>
                </a:solidFill>
                <a:latin typeface="DejaVu Sans"/>
                <a:ea typeface="DejaVu Sans"/>
                <a:cs typeface="DejaVu Sans"/>
              </a:rPr>
              <a:t>The capacity of a hair fibre to retain useful mechanical and surface performance through a defined sequence of repeated stresses.</a:t>
            </a:r>
          </a:p>
        </p:txBody>
      </p:sp>
      <p:sp>
        <p:nvSpPr>
          <p:cNvPr id="7" name="Rectangle 6">
            <a:extLst>
              <a:ext uri="{FF2B5EF4-FFF2-40B4-BE49-F238E27FC236}">
                <a16:creationId xmlns:a16="http://schemas.microsoft.com/office/drawing/2014/main" id="{CFEB1CDA-5A24-4BDE-8677-78D98E5A7B89}"/>
              </a:ext>
            </a:extLst>
          </p:cNvPr>
          <p:cNvSpPr>
            <a:spLocks noGrp="1"/>
          </p:cNvSpPr>
          <p:nvPr/>
        </p:nvSpPr>
        <p:spPr>
          <a:xfrm>
            <a:off x="609600" y="4476750"/>
            <a:ext cx="10096500" cy="952500"/>
          </a:xfrm>
          <a:prstGeom prst="rect">
            <a:avLst/>
          </a:prstGeom>
          <a:noFill/>
          <a:ln w="0">
            <a:noFill/>
          </a:ln>
        </p:spPr>
        <p:txBody>
          <a:bodyPr>
            <a:noAutofit/>
          </a:bodyPr>
          <a:lstStyle/>
          <a:p>
            <a:pPr>
              <a:defRPr sz="2100" b="0">
                <a:solidFill>
                  <a:srgbClr val="67D8C9"/>
                </a:solidFill>
                <a:latin typeface="DejaVu Sans"/>
                <a:ea typeface="DejaVu Sans"/>
                <a:cs typeface="DejaVu Sans"/>
              </a:defRPr>
            </a:pPr>
            <a:r>
              <a:rPr sz="2100" b="0">
                <a:solidFill>
                  <a:srgbClr val="67D8C9"/>
                </a:solidFill>
                <a:latin typeface="DejaVu Sans"/>
                <a:ea typeface="DejaVu Sans"/>
                <a:cs typeface="DejaVu Sans"/>
              </a:rPr>
              <a:t>Measured across tensile integrity, flexibility, surface condition, manageability and resistance to failure.</a:t>
            </a:r>
          </a:p>
        </p:txBody>
      </p:sp>
      <p:sp>
        <p:nvSpPr>
          <p:cNvPr id="8" name="Rectangle 7">
            <a:extLst>
              <a:ext uri="{FF2B5EF4-FFF2-40B4-BE49-F238E27FC236}">
                <a16:creationId xmlns:a16="http://schemas.microsoft.com/office/drawing/2014/main" id="{F23065C7-8AD8-4459-ABD7-4A2A01895C54}"/>
              </a:ext>
            </a:extLst>
          </p:cNvPr>
          <p:cNvSpPr>
            <a:spLocks noGrp="1"/>
          </p:cNvSpPr>
          <p:nvPr/>
        </p:nvSpPr>
        <p:spPr>
          <a:xfrm>
            <a:off x="609600" y="5810250"/>
            <a:ext cx="10477500" cy="342900"/>
          </a:xfrm>
          <a:prstGeom prst="rect">
            <a:avLst/>
          </a:prstGeom>
          <a:noFill/>
          <a:ln w="0">
            <a:noFill/>
          </a:ln>
        </p:spPr>
        <p:txBody>
          <a:bodyPr>
            <a:noAutofit/>
          </a:bodyPr>
          <a:lstStyle/>
          <a:p>
            <a:pPr>
              <a:defRPr sz="1575" b="0">
                <a:solidFill>
                  <a:srgbClr val="BED0D5"/>
                </a:solidFill>
                <a:latin typeface="DejaVu Sans"/>
                <a:ea typeface="DejaVu Sans"/>
                <a:cs typeface="DejaVu Sans"/>
              </a:defRPr>
            </a:pPr>
            <a:r>
              <a:rPr sz="1575" b="0">
                <a:solidFill>
                  <a:srgbClr val="BED0D5"/>
                </a:solidFill>
                <a:latin typeface="DejaVu Sans"/>
                <a:ea typeface="DejaVu Sans"/>
                <a:cs typeface="DejaVu Sans"/>
              </a:rPr>
              <a:t>A performance framework. Each outcome requires its own evidence.</a:t>
            </a:r>
          </a:p>
        </p:txBody>
      </p:sp>
    </p:spTree>
    <p:extLst>
      <p:ext uri="{BB962C8B-B14F-4D97-AF65-F5344CB8AC3E}">
        <p14:creationId xmlns:p14="http://schemas.microsoft.com/office/powerpoint/2010/main" val="650043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58C0FC0-6587-4833-AA8B-23FD2DFE998B}"/>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0AB958EE-A242-473A-AA0C-CD989E1C5361}"/>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Category evolution</a:t>
            </a:r>
          </a:p>
        </p:txBody>
      </p:sp>
      <p:sp>
        <p:nvSpPr>
          <p:cNvPr id="3" name="Rectangle 2">
            <a:extLst>
              <a:ext uri="{FF2B5EF4-FFF2-40B4-BE49-F238E27FC236}">
                <a16:creationId xmlns:a16="http://schemas.microsoft.com/office/drawing/2014/main" id="{35930ECC-9BE3-4639-961C-E2D4872F22CA}"/>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A strategic model for expanding the innovation brief</a:t>
            </a:r>
          </a:p>
        </p:txBody>
      </p:sp>
      <p:sp>
        <p:nvSpPr>
          <p:cNvPr id="4" name="Rectangle 3">
            <a:extLst>
              <a:ext uri="{FF2B5EF4-FFF2-40B4-BE49-F238E27FC236}">
                <a16:creationId xmlns:a16="http://schemas.microsoft.com/office/drawing/2014/main" id="{083F5C9F-90C3-4C5D-B6C2-2EDC0B157C38}"/>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7B8B7D6B-D1AC-496A-814B-2939171E1818}"/>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07</a:t>
            </a:r>
          </a:p>
        </p:txBody>
      </p:sp>
      <p:sp>
        <p:nvSpPr>
          <p:cNvPr id="6" name="Rectangle 5">
            <a:extLst>
              <a:ext uri="{FF2B5EF4-FFF2-40B4-BE49-F238E27FC236}">
                <a16:creationId xmlns:a16="http://schemas.microsoft.com/office/drawing/2014/main" id="{CFA9F985-A67B-4ED1-88A7-78FC62299E53}"/>
              </a:ext>
            </a:extLst>
          </p:cNvPr>
          <p:cNvSpPr>
            <a:spLocks noGrp="1"/>
          </p:cNvSpPr>
          <p:nvPr/>
        </p:nvSpPr>
        <p:spPr>
          <a:xfrm>
            <a:off x="609600" y="2495550"/>
            <a:ext cx="952500" cy="523875"/>
          </a:xfrm>
          <a:prstGeom prst="rect">
            <a:avLst/>
          </a:prstGeom>
          <a:noFill/>
          <a:ln w="0">
            <a:noFill/>
          </a:ln>
        </p:spPr>
        <p:txBody>
          <a:bodyPr>
            <a:noAutofit/>
          </a:bodyPr>
          <a:lstStyle/>
          <a:p>
            <a:pPr>
              <a:defRPr sz="2850" b="1">
                <a:solidFill>
                  <a:srgbClr val="007D7B"/>
                </a:solidFill>
                <a:latin typeface="DejaVu Sans"/>
                <a:ea typeface="DejaVu Sans"/>
                <a:cs typeface="DejaVu Sans"/>
              </a:defRPr>
            </a:pPr>
            <a:r>
              <a:rPr sz="2850" b="1">
                <a:solidFill>
                  <a:srgbClr val="007D7B"/>
                </a:solidFill>
                <a:latin typeface="DejaVu Sans"/>
                <a:ea typeface="DejaVu Sans"/>
                <a:cs typeface="DejaVu Sans"/>
              </a:rPr>
              <a:t>01</a:t>
            </a:r>
          </a:p>
        </p:txBody>
      </p:sp>
      <p:sp>
        <p:nvSpPr>
          <p:cNvPr id="7" name="Rectangle 6">
            <a:extLst>
              <a:ext uri="{FF2B5EF4-FFF2-40B4-BE49-F238E27FC236}">
                <a16:creationId xmlns:a16="http://schemas.microsoft.com/office/drawing/2014/main" id="{9E23139E-72BA-4524-B4EC-81C9161B9090}"/>
              </a:ext>
            </a:extLst>
          </p:cNvPr>
          <p:cNvSpPr>
            <a:spLocks noGrp="1"/>
          </p:cNvSpPr>
          <p:nvPr/>
        </p:nvSpPr>
        <p:spPr>
          <a:xfrm>
            <a:off x="1866900" y="2495550"/>
            <a:ext cx="3905250" cy="552450"/>
          </a:xfrm>
          <a:prstGeom prst="rect">
            <a:avLst/>
          </a:prstGeom>
          <a:noFill/>
          <a:ln w="0">
            <a:noFill/>
          </a:ln>
        </p:spPr>
        <p:txBody>
          <a:bodyPr>
            <a:noAutofit/>
          </a:bodyPr>
          <a:lstStyle/>
          <a:p>
            <a:pPr>
              <a:defRPr sz="2175" b="1">
                <a:solidFill>
                  <a:srgbClr val="122E38"/>
                </a:solidFill>
                <a:latin typeface="DejaVu Sans"/>
                <a:ea typeface="DejaVu Sans"/>
                <a:cs typeface="DejaVu Sans"/>
              </a:defRPr>
            </a:pPr>
            <a:r>
              <a:rPr sz="2175" b="1">
                <a:solidFill>
                  <a:srgbClr val="122E38"/>
                </a:solidFill>
                <a:latin typeface="DejaVu Sans"/>
                <a:ea typeface="DejaVu Sans"/>
                <a:cs typeface="DejaVu Sans"/>
              </a:rPr>
              <a:t>Bond repair</a:t>
            </a:r>
          </a:p>
        </p:txBody>
      </p:sp>
      <p:sp>
        <p:nvSpPr>
          <p:cNvPr id="8" name="Rectangle 7">
            <a:extLst>
              <a:ext uri="{FF2B5EF4-FFF2-40B4-BE49-F238E27FC236}">
                <a16:creationId xmlns:a16="http://schemas.microsoft.com/office/drawing/2014/main" id="{D8AF5B45-3C99-43BC-B811-539A2C23EE69}"/>
              </a:ext>
            </a:extLst>
          </p:cNvPr>
          <p:cNvSpPr>
            <a:spLocks noGrp="1"/>
          </p:cNvSpPr>
          <p:nvPr/>
        </p:nvSpPr>
        <p:spPr>
          <a:xfrm>
            <a:off x="6296025" y="2533650"/>
            <a:ext cx="5238750" cy="628650"/>
          </a:xfrm>
          <a:prstGeom prst="rect">
            <a:avLst/>
          </a:prstGeom>
          <a:noFill/>
          <a:ln w="0">
            <a:noFill/>
          </a:ln>
        </p:spPr>
        <p:txBody>
          <a:bodyPr>
            <a:noAutofit/>
          </a:bodyPr>
          <a:lstStyle/>
          <a:p>
            <a:pPr>
              <a:defRPr sz="1875" b="0">
                <a:solidFill>
                  <a:srgbClr val="52656C"/>
                </a:solidFill>
                <a:latin typeface="DejaVu Sans"/>
                <a:ea typeface="DejaVu Sans"/>
                <a:cs typeface="DejaVu Sans"/>
              </a:defRPr>
            </a:pPr>
            <a:r>
              <a:rPr sz="1875" b="0">
                <a:solidFill>
                  <a:srgbClr val="52656C"/>
                </a:solidFill>
                <a:latin typeface="DejaVu Sans"/>
                <a:ea typeface="DejaVu Sans"/>
                <a:cs typeface="DejaVu Sans"/>
              </a:rPr>
              <a:t>A specific treatment mechanism</a:t>
            </a:r>
          </a:p>
        </p:txBody>
      </p:sp>
      <p:sp>
        <p:nvSpPr>
          <p:cNvPr id="9" name="Rectangle 8">
            <a:extLst>
              <a:ext uri="{FF2B5EF4-FFF2-40B4-BE49-F238E27FC236}">
                <a16:creationId xmlns:a16="http://schemas.microsoft.com/office/drawing/2014/main" id="{AC7CCEC9-F7AA-4552-9C59-D5E00780A250}"/>
              </a:ext>
            </a:extLst>
          </p:cNvPr>
          <p:cNvSpPr>
            <a:spLocks noGrp="1"/>
          </p:cNvSpPr>
          <p:nvPr/>
        </p:nvSpPr>
        <p:spPr>
          <a:xfrm>
            <a:off x="609600" y="3286125"/>
            <a:ext cx="952500" cy="523875"/>
          </a:xfrm>
          <a:prstGeom prst="rect">
            <a:avLst/>
          </a:prstGeom>
          <a:noFill/>
          <a:ln w="0">
            <a:noFill/>
          </a:ln>
        </p:spPr>
        <p:txBody>
          <a:bodyPr>
            <a:noAutofit/>
          </a:bodyPr>
          <a:lstStyle/>
          <a:p>
            <a:pPr>
              <a:defRPr sz="2850" b="1">
                <a:solidFill>
                  <a:srgbClr val="007D7B"/>
                </a:solidFill>
                <a:latin typeface="DejaVu Sans"/>
                <a:ea typeface="DejaVu Sans"/>
                <a:cs typeface="DejaVu Sans"/>
              </a:defRPr>
            </a:pPr>
            <a:r>
              <a:rPr sz="2850" b="1">
                <a:solidFill>
                  <a:srgbClr val="007D7B"/>
                </a:solidFill>
                <a:latin typeface="DejaVu Sans"/>
                <a:ea typeface="DejaVu Sans"/>
                <a:cs typeface="DejaVu Sans"/>
              </a:rPr>
              <a:t>02</a:t>
            </a:r>
          </a:p>
        </p:txBody>
      </p:sp>
      <p:sp>
        <p:nvSpPr>
          <p:cNvPr id="10" name="Rectangle 9">
            <a:extLst>
              <a:ext uri="{FF2B5EF4-FFF2-40B4-BE49-F238E27FC236}">
                <a16:creationId xmlns:a16="http://schemas.microsoft.com/office/drawing/2014/main" id="{B3F45FD5-9B85-483B-B3F5-95F14DD1469C}"/>
              </a:ext>
            </a:extLst>
          </p:cNvPr>
          <p:cNvSpPr>
            <a:spLocks noGrp="1"/>
          </p:cNvSpPr>
          <p:nvPr/>
        </p:nvSpPr>
        <p:spPr>
          <a:xfrm>
            <a:off x="1866900" y="3286125"/>
            <a:ext cx="3905250" cy="552450"/>
          </a:xfrm>
          <a:prstGeom prst="rect">
            <a:avLst/>
          </a:prstGeom>
          <a:noFill/>
          <a:ln w="0">
            <a:noFill/>
          </a:ln>
        </p:spPr>
        <p:txBody>
          <a:bodyPr>
            <a:noAutofit/>
          </a:bodyPr>
          <a:lstStyle/>
          <a:p>
            <a:pPr>
              <a:defRPr sz="2175" b="1">
                <a:solidFill>
                  <a:srgbClr val="122E38"/>
                </a:solidFill>
                <a:latin typeface="DejaVu Sans"/>
                <a:ea typeface="DejaVu Sans"/>
                <a:cs typeface="DejaVu Sans"/>
              </a:defRPr>
            </a:pPr>
            <a:r>
              <a:rPr sz="2175" b="1">
                <a:solidFill>
                  <a:srgbClr val="122E38"/>
                </a:solidFill>
                <a:latin typeface="DejaVu Sans"/>
                <a:ea typeface="DejaVu Sans"/>
                <a:cs typeface="DejaVu Sans"/>
              </a:rPr>
              <a:t>Bond maintenance</a:t>
            </a:r>
          </a:p>
        </p:txBody>
      </p:sp>
      <p:sp>
        <p:nvSpPr>
          <p:cNvPr id="11" name="Rectangle 10">
            <a:extLst>
              <a:ext uri="{FF2B5EF4-FFF2-40B4-BE49-F238E27FC236}">
                <a16:creationId xmlns:a16="http://schemas.microsoft.com/office/drawing/2014/main" id="{B9D23C60-C12B-4686-9C67-099B67E142EE}"/>
              </a:ext>
            </a:extLst>
          </p:cNvPr>
          <p:cNvSpPr>
            <a:spLocks noGrp="1"/>
          </p:cNvSpPr>
          <p:nvPr/>
        </p:nvSpPr>
        <p:spPr>
          <a:xfrm>
            <a:off x="6296025" y="3324225"/>
            <a:ext cx="5238750" cy="628650"/>
          </a:xfrm>
          <a:prstGeom prst="rect">
            <a:avLst/>
          </a:prstGeom>
          <a:noFill/>
          <a:ln w="0">
            <a:noFill/>
          </a:ln>
        </p:spPr>
        <p:txBody>
          <a:bodyPr>
            <a:noAutofit/>
          </a:bodyPr>
          <a:lstStyle/>
          <a:p>
            <a:pPr>
              <a:defRPr sz="1875" b="0">
                <a:solidFill>
                  <a:srgbClr val="52656C"/>
                </a:solidFill>
                <a:latin typeface="DejaVu Sans"/>
                <a:ea typeface="DejaVu Sans"/>
                <a:cs typeface="DejaVu Sans"/>
              </a:defRPr>
            </a:pPr>
            <a:r>
              <a:rPr sz="1875" b="0">
                <a:solidFill>
                  <a:srgbClr val="52656C"/>
                </a:solidFill>
                <a:latin typeface="DejaVu Sans"/>
                <a:ea typeface="DejaVu Sans"/>
                <a:cs typeface="DejaVu Sans"/>
              </a:rPr>
              <a:t>Care between services</a:t>
            </a:r>
          </a:p>
        </p:txBody>
      </p:sp>
      <p:sp>
        <p:nvSpPr>
          <p:cNvPr id="12" name="Rectangle 11">
            <a:extLst>
              <a:ext uri="{FF2B5EF4-FFF2-40B4-BE49-F238E27FC236}">
                <a16:creationId xmlns:a16="http://schemas.microsoft.com/office/drawing/2014/main" id="{4F49112F-A20D-415B-A607-C6B02C65773C}"/>
              </a:ext>
            </a:extLst>
          </p:cNvPr>
          <p:cNvSpPr>
            <a:spLocks noGrp="1"/>
          </p:cNvSpPr>
          <p:nvPr/>
        </p:nvSpPr>
        <p:spPr>
          <a:xfrm>
            <a:off x="609600" y="4076700"/>
            <a:ext cx="952500" cy="523875"/>
          </a:xfrm>
          <a:prstGeom prst="rect">
            <a:avLst/>
          </a:prstGeom>
          <a:noFill/>
          <a:ln w="0">
            <a:noFill/>
          </a:ln>
        </p:spPr>
        <p:txBody>
          <a:bodyPr>
            <a:noAutofit/>
          </a:bodyPr>
          <a:lstStyle/>
          <a:p>
            <a:pPr>
              <a:defRPr sz="2850" b="1">
                <a:solidFill>
                  <a:srgbClr val="007D7B"/>
                </a:solidFill>
                <a:latin typeface="DejaVu Sans"/>
                <a:ea typeface="DejaVu Sans"/>
                <a:cs typeface="DejaVu Sans"/>
              </a:defRPr>
            </a:pPr>
            <a:r>
              <a:rPr sz="2850" b="1">
                <a:solidFill>
                  <a:srgbClr val="007D7B"/>
                </a:solidFill>
                <a:latin typeface="DejaVu Sans"/>
                <a:ea typeface="DejaVu Sans"/>
                <a:cs typeface="DejaVu Sans"/>
              </a:rPr>
              <a:t>03</a:t>
            </a:r>
          </a:p>
        </p:txBody>
      </p:sp>
      <p:sp>
        <p:nvSpPr>
          <p:cNvPr id="13" name="Rectangle 12">
            <a:extLst>
              <a:ext uri="{FF2B5EF4-FFF2-40B4-BE49-F238E27FC236}">
                <a16:creationId xmlns:a16="http://schemas.microsoft.com/office/drawing/2014/main" id="{D1AA16AF-C15C-4000-A8CD-1F27B1DF5306}"/>
              </a:ext>
            </a:extLst>
          </p:cNvPr>
          <p:cNvSpPr>
            <a:spLocks noGrp="1"/>
          </p:cNvSpPr>
          <p:nvPr/>
        </p:nvSpPr>
        <p:spPr>
          <a:xfrm>
            <a:off x="1866900" y="4076700"/>
            <a:ext cx="3905250" cy="552450"/>
          </a:xfrm>
          <a:prstGeom prst="rect">
            <a:avLst/>
          </a:prstGeom>
          <a:noFill/>
          <a:ln w="0">
            <a:noFill/>
          </a:ln>
        </p:spPr>
        <p:txBody>
          <a:bodyPr>
            <a:noAutofit/>
          </a:bodyPr>
          <a:lstStyle/>
          <a:p>
            <a:pPr>
              <a:defRPr sz="2175" b="1">
                <a:solidFill>
                  <a:srgbClr val="122E38"/>
                </a:solidFill>
                <a:latin typeface="DejaVu Sans"/>
                <a:ea typeface="DejaVu Sans"/>
                <a:cs typeface="DejaVu Sans"/>
              </a:defRPr>
            </a:pPr>
            <a:r>
              <a:rPr sz="2175" b="1">
                <a:solidFill>
                  <a:srgbClr val="122E38"/>
                </a:solidFill>
                <a:latin typeface="DejaVu Sans"/>
                <a:ea typeface="DejaVu Sans"/>
                <a:cs typeface="DejaVu Sans"/>
              </a:rPr>
              <a:t>Structural resilience</a:t>
            </a:r>
          </a:p>
        </p:txBody>
      </p:sp>
      <p:sp>
        <p:nvSpPr>
          <p:cNvPr id="14" name="Rectangle 13">
            <a:extLst>
              <a:ext uri="{FF2B5EF4-FFF2-40B4-BE49-F238E27FC236}">
                <a16:creationId xmlns:a16="http://schemas.microsoft.com/office/drawing/2014/main" id="{D610993A-CFAB-46D3-B0E6-C639EB660428}"/>
              </a:ext>
            </a:extLst>
          </p:cNvPr>
          <p:cNvSpPr>
            <a:spLocks noGrp="1"/>
          </p:cNvSpPr>
          <p:nvPr/>
        </p:nvSpPr>
        <p:spPr>
          <a:xfrm>
            <a:off x="6296025" y="4114800"/>
            <a:ext cx="5238750" cy="628650"/>
          </a:xfrm>
          <a:prstGeom prst="rect">
            <a:avLst/>
          </a:prstGeom>
          <a:noFill/>
          <a:ln w="0">
            <a:noFill/>
          </a:ln>
        </p:spPr>
        <p:txBody>
          <a:bodyPr>
            <a:noAutofit/>
          </a:bodyPr>
          <a:lstStyle/>
          <a:p>
            <a:pPr>
              <a:defRPr sz="1875" b="0">
                <a:solidFill>
                  <a:srgbClr val="52656C"/>
                </a:solidFill>
                <a:latin typeface="DejaVu Sans"/>
                <a:ea typeface="DejaVu Sans"/>
                <a:cs typeface="DejaVu Sans"/>
              </a:defRPr>
            </a:pPr>
            <a:r>
              <a:rPr sz="1875" b="0">
                <a:solidFill>
                  <a:srgbClr val="52656C"/>
                </a:solidFill>
                <a:latin typeface="DejaVu Sans"/>
                <a:ea typeface="DejaVu Sans"/>
                <a:cs typeface="DejaVu Sans"/>
              </a:rPr>
              <a:t>Performance through repeated stress</a:t>
            </a:r>
          </a:p>
        </p:txBody>
      </p:sp>
      <p:sp>
        <p:nvSpPr>
          <p:cNvPr id="15" name="Rectangle 14">
            <a:extLst>
              <a:ext uri="{FF2B5EF4-FFF2-40B4-BE49-F238E27FC236}">
                <a16:creationId xmlns:a16="http://schemas.microsoft.com/office/drawing/2014/main" id="{4ABAAB59-E8C2-4493-B3FF-A0ED9F3FB398}"/>
              </a:ext>
            </a:extLst>
          </p:cNvPr>
          <p:cNvSpPr>
            <a:spLocks noGrp="1"/>
          </p:cNvSpPr>
          <p:nvPr/>
        </p:nvSpPr>
        <p:spPr>
          <a:xfrm>
            <a:off x="609600" y="4867275"/>
            <a:ext cx="952500" cy="523875"/>
          </a:xfrm>
          <a:prstGeom prst="rect">
            <a:avLst/>
          </a:prstGeom>
          <a:noFill/>
          <a:ln w="0">
            <a:noFill/>
          </a:ln>
        </p:spPr>
        <p:txBody>
          <a:bodyPr>
            <a:noAutofit/>
          </a:bodyPr>
          <a:lstStyle/>
          <a:p>
            <a:pPr>
              <a:defRPr sz="2850" b="1">
                <a:solidFill>
                  <a:srgbClr val="007D7B"/>
                </a:solidFill>
                <a:latin typeface="DejaVu Sans"/>
                <a:ea typeface="DejaVu Sans"/>
                <a:cs typeface="DejaVu Sans"/>
              </a:defRPr>
            </a:pPr>
            <a:r>
              <a:rPr sz="2850" b="1">
                <a:solidFill>
                  <a:srgbClr val="007D7B"/>
                </a:solidFill>
                <a:latin typeface="DejaVu Sans"/>
                <a:ea typeface="DejaVu Sans"/>
                <a:cs typeface="DejaVu Sans"/>
              </a:rPr>
              <a:t>04</a:t>
            </a:r>
          </a:p>
        </p:txBody>
      </p:sp>
      <p:sp>
        <p:nvSpPr>
          <p:cNvPr id="16" name="Rectangle 15">
            <a:extLst>
              <a:ext uri="{FF2B5EF4-FFF2-40B4-BE49-F238E27FC236}">
                <a16:creationId xmlns:a16="http://schemas.microsoft.com/office/drawing/2014/main" id="{11F3FB21-F482-4CC0-A338-7AAA93C6EA85}"/>
              </a:ext>
            </a:extLst>
          </p:cNvPr>
          <p:cNvSpPr>
            <a:spLocks noGrp="1"/>
          </p:cNvSpPr>
          <p:nvPr/>
        </p:nvSpPr>
        <p:spPr>
          <a:xfrm>
            <a:off x="1866900" y="4867275"/>
            <a:ext cx="3905250" cy="552450"/>
          </a:xfrm>
          <a:prstGeom prst="rect">
            <a:avLst/>
          </a:prstGeom>
          <a:noFill/>
          <a:ln w="0">
            <a:noFill/>
          </a:ln>
        </p:spPr>
        <p:txBody>
          <a:bodyPr>
            <a:noAutofit/>
          </a:bodyPr>
          <a:lstStyle/>
          <a:p>
            <a:pPr>
              <a:defRPr sz="2175" b="1">
                <a:solidFill>
                  <a:srgbClr val="122E38"/>
                </a:solidFill>
                <a:latin typeface="DejaVu Sans"/>
                <a:ea typeface="DejaVu Sans"/>
                <a:cs typeface="DejaVu Sans"/>
              </a:defRPr>
            </a:pPr>
            <a:r>
              <a:rPr sz="2175" b="1">
                <a:solidFill>
                  <a:srgbClr val="122E38"/>
                </a:solidFill>
                <a:latin typeface="DejaVu Sans"/>
                <a:ea typeface="DejaVu Sans"/>
                <a:cs typeface="DejaVu Sans"/>
              </a:rPr>
              <a:t>State-specific systems</a:t>
            </a:r>
          </a:p>
        </p:txBody>
      </p:sp>
      <p:sp>
        <p:nvSpPr>
          <p:cNvPr id="17" name="Rectangle 16">
            <a:extLst>
              <a:ext uri="{FF2B5EF4-FFF2-40B4-BE49-F238E27FC236}">
                <a16:creationId xmlns:a16="http://schemas.microsoft.com/office/drawing/2014/main" id="{AD1443B1-A12D-4179-96F5-8FA6A7217359}"/>
              </a:ext>
            </a:extLst>
          </p:cNvPr>
          <p:cNvSpPr>
            <a:spLocks noGrp="1"/>
          </p:cNvSpPr>
          <p:nvPr/>
        </p:nvSpPr>
        <p:spPr>
          <a:xfrm>
            <a:off x="6296025" y="4905375"/>
            <a:ext cx="5238750" cy="628650"/>
          </a:xfrm>
          <a:prstGeom prst="rect">
            <a:avLst/>
          </a:prstGeom>
          <a:noFill/>
          <a:ln w="0">
            <a:noFill/>
          </a:ln>
        </p:spPr>
        <p:txBody>
          <a:bodyPr>
            <a:noAutofit/>
          </a:bodyPr>
          <a:lstStyle/>
          <a:p>
            <a:pPr>
              <a:defRPr sz="1875" b="0">
                <a:solidFill>
                  <a:srgbClr val="52656C"/>
                </a:solidFill>
                <a:latin typeface="DejaVu Sans"/>
                <a:ea typeface="DejaVu Sans"/>
                <a:cs typeface="DejaVu Sans"/>
              </a:defRPr>
            </a:pPr>
            <a:r>
              <a:rPr sz="1875" b="0">
                <a:solidFill>
                  <a:srgbClr val="52656C"/>
                </a:solidFill>
                <a:latin typeface="DejaVu Sans"/>
                <a:ea typeface="DejaVu Sans"/>
                <a:cs typeface="DejaVu Sans"/>
              </a:rPr>
              <a:t>Routine intensity matched to fibre condition</a:t>
            </a:r>
          </a:p>
        </p:txBody>
      </p:sp>
    </p:spTree>
    <p:extLst>
      <p:ext uri="{BB962C8B-B14F-4D97-AF65-F5344CB8AC3E}">
        <p14:creationId xmlns:p14="http://schemas.microsoft.com/office/powerpoint/2010/main" val="1940339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A98F2F-EFF2-4C27-A058-A0411F8ECB67}"/>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BDF11CDB-4DBF-4796-8301-34517DE1485E}"/>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Hair Structural State Model™</a:t>
            </a:r>
          </a:p>
        </p:txBody>
      </p:sp>
      <p:sp>
        <p:nvSpPr>
          <p:cNvPr id="3" name="Rectangle 2">
            <a:extLst>
              <a:ext uri="{FF2B5EF4-FFF2-40B4-BE49-F238E27FC236}">
                <a16:creationId xmlns:a16="http://schemas.microsoft.com/office/drawing/2014/main" id="{50837115-36D6-4FCB-89E1-950CBF895DE4}"/>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A proposed working model that separates condition from exposure history</a:t>
            </a:r>
          </a:p>
        </p:txBody>
      </p:sp>
      <p:sp>
        <p:nvSpPr>
          <p:cNvPr id="4" name="Rectangle 3">
            <a:extLst>
              <a:ext uri="{FF2B5EF4-FFF2-40B4-BE49-F238E27FC236}">
                <a16:creationId xmlns:a16="http://schemas.microsoft.com/office/drawing/2014/main" id="{7D85D236-1123-4210-B204-16275CB1DDC1}"/>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A38C06E7-22A6-45C6-9017-F1A02CF1B07E}"/>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08</a:t>
            </a:r>
          </a:p>
        </p:txBody>
      </p:sp>
      <p:graphicFrame>
        <p:nvGraphicFramePr>
          <p:cNvPr id="13" name="Table 12"/>
          <p:cNvGraphicFramePr/>
          <p:nvPr/>
        </p:nvGraphicFramePr>
        <p:xfrm>
          <a:off x="609600" y="2476500"/>
          <a:ext cx="10972800" cy="3181350"/>
        </p:xfrm>
        <a:graphic>
          <a:graphicData uri="http://schemas.openxmlformats.org/drawingml/2006/table">
            <a:tbl>
              <a:tblPr/>
              <a:tblGrid>
                <a:gridCol w="2143125">
                  <a:extLst>
                    <a:ext uri="{9D8B030D-6E8A-4147-A177-3AD203B41FA5}">
                      <a16:colId xmlns:a16="http://schemas.microsoft.com/office/drawing/2014/main" val="20000"/>
                    </a:ext>
                  </a:extLst>
                </a:gridCol>
                <a:gridCol w="5143500">
                  <a:extLst>
                    <a:ext uri="{9D8B030D-6E8A-4147-A177-3AD203B41FA5}">
                      <a16:colId xmlns:a16="http://schemas.microsoft.com/office/drawing/2014/main" val="20001"/>
                    </a:ext>
                  </a:extLst>
                </a:gridCol>
                <a:gridCol w="3686175">
                  <a:extLst>
                    <a:ext uri="{9D8B030D-6E8A-4147-A177-3AD203B41FA5}">
                      <a16:colId xmlns:a16="http://schemas.microsoft.com/office/drawing/2014/main" val="20002"/>
                    </a:ext>
                  </a:extLst>
                </a:gridCol>
              </a:tblGrid>
              <a:tr h="636270">
                <a:tc>
                  <a:txBody>
                    <a:bodyPr/>
                    <a:lstStyle/>
                    <a:p>
                      <a:r>
                        <a:rPr sz="1575" b="1">
                          <a:solidFill>
                            <a:srgbClr val="FFFFFF"/>
                          </a:solidFill>
                          <a:latin typeface="DejaVu Sans"/>
                          <a:ea typeface="DejaVu Sans"/>
                          <a:cs typeface="DejaVu Sans"/>
                        </a:rPr>
                        <a:t>State</a:t>
                      </a:r>
                    </a:p>
                  </a:txBody>
                  <a:tcPr>
                    <a:solidFill>
                      <a:srgbClr val="122E38"/>
                    </a:solidFill>
                  </a:tcPr>
                </a:tc>
                <a:tc>
                  <a:txBody>
                    <a:bodyPr/>
                    <a:lstStyle/>
                    <a:p>
                      <a:r>
                        <a:rPr sz="1575" b="1">
                          <a:solidFill>
                            <a:srgbClr val="FFFFFF"/>
                          </a:solidFill>
                          <a:latin typeface="DejaVu Sans"/>
                          <a:ea typeface="DejaVu Sans"/>
                          <a:cs typeface="DejaVu Sans"/>
                        </a:rPr>
                        <a:t>Observable or testable indicators</a:t>
                      </a:r>
                    </a:p>
                  </a:txBody>
                  <a:tcPr>
                    <a:solidFill>
                      <a:srgbClr val="122E38"/>
                    </a:solidFill>
                  </a:tcPr>
                </a:tc>
                <a:tc>
                  <a:txBody>
                    <a:bodyPr/>
                    <a:lstStyle/>
                    <a:p>
                      <a:r>
                        <a:rPr sz="1575" b="1">
                          <a:solidFill>
                            <a:srgbClr val="FFFFFF"/>
                          </a:solidFill>
                          <a:latin typeface="DejaVu Sans"/>
                          <a:ea typeface="DejaVu Sans"/>
                          <a:cs typeface="DejaVu Sans"/>
                        </a:rPr>
                        <a:t>Routine emphasis</a:t>
                      </a:r>
                    </a:p>
                  </a:txBody>
                  <a:tcPr>
                    <a:solidFill>
                      <a:srgbClr val="122E38"/>
                    </a:solidFill>
                  </a:tcPr>
                </a:tc>
                <a:extLst>
                  <a:ext uri="{0D108BD9-81ED-4DB2-BD59-A6C34878D82A}">
                    <a16:rowId xmlns:a16="http://schemas.microsoft.com/office/drawing/2014/main" val="10000"/>
                  </a:ext>
                </a:extLst>
              </a:tr>
              <a:tr h="636270">
                <a:tc>
                  <a:txBody>
                    <a:bodyPr/>
                    <a:lstStyle/>
                    <a:p>
                      <a:r>
                        <a:rPr sz="1575" b="1">
                          <a:solidFill>
                            <a:srgbClr val="122E38"/>
                          </a:solidFill>
                          <a:latin typeface="DejaVu Sans"/>
                          <a:ea typeface="DejaVu Sans"/>
                          <a:cs typeface="DejaVu Sans"/>
                        </a:rPr>
                        <a:t>Intact</a:t>
                      </a:r>
                    </a:p>
                  </a:txBody>
                  <a:tcPr>
                    <a:solidFill>
                      <a:srgbClr val="FFFFFF"/>
                    </a:solidFill>
                  </a:tcPr>
                </a:tc>
                <a:tc>
                  <a:txBody>
                    <a:bodyPr/>
                    <a:lstStyle/>
                    <a:p>
                      <a:r>
                        <a:rPr sz="1575" b="0">
                          <a:solidFill>
                            <a:srgbClr val="122E38"/>
                          </a:solidFill>
                          <a:latin typeface="DejaVu Sans"/>
                          <a:ea typeface="DejaVu Sans"/>
                          <a:cs typeface="DejaVu Sans"/>
                        </a:rPr>
                        <a:t>Good baseline performance, limited defects</a:t>
                      </a:r>
                    </a:p>
                  </a:txBody>
                  <a:tcPr>
                    <a:solidFill>
                      <a:srgbClr val="FFFFFF"/>
                    </a:solidFill>
                  </a:tcPr>
                </a:tc>
                <a:tc>
                  <a:txBody>
                    <a:bodyPr/>
                    <a:lstStyle/>
                    <a:p>
                      <a:r>
                        <a:rPr sz="1575" b="0">
                          <a:solidFill>
                            <a:srgbClr val="122E38"/>
                          </a:solidFill>
                          <a:latin typeface="DejaVu Sans"/>
                          <a:ea typeface="DejaVu Sans"/>
                          <a:cs typeface="DejaVu Sans"/>
                        </a:rPr>
                        <a:t>Maintain and limit exposure</a:t>
                      </a:r>
                    </a:p>
                  </a:txBody>
                  <a:tcPr>
                    <a:solidFill>
                      <a:srgbClr val="FFFFFF"/>
                    </a:solidFill>
                  </a:tcPr>
                </a:tc>
                <a:extLst>
                  <a:ext uri="{0D108BD9-81ED-4DB2-BD59-A6C34878D82A}">
                    <a16:rowId xmlns:a16="http://schemas.microsoft.com/office/drawing/2014/main" val="10001"/>
                  </a:ext>
                </a:extLst>
              </a:tr>
              <a:tr h="636270">
                <a:tc>
                  <a:txBody>
                    <a:bodyPr/>
                    <a:lstStyle/>
                    <a:p>
                      <a:r>
                        <a:rPr sz="1575" b="1">
                          <a:solidFill>
                            <a:srgbClr val="122E38"/>
                          </a:solidFill>
                          <a:latin typeface="DejaVu Sans"/>
                          <a:ea typeface="DejaVu Sans"/>
                          <a:cs typeface="DejaVu Sans"/>
                        </a:rPr>
                        <a:t>Stressed</a:t>
                      </a:r>
                    </a:p>
                  </a:txBody>
                  <a:tcPr>
                    <a:solidFill>
                      <a:srgbClr val="EBF0EC"/>
                    </a:solidFill>
                  </a:tcPr>
                </a:tc>
                <a:tc>
                  <a:txBody>
                    <a:bodyPr/>
                    <a:lstStyle/>
                    <a:p>
                      <a:r>
                        <a:rPr sz="1575" b="0">
                          <a:solidFill>
                            <a:srgbClr val="122E38"/>
                          </a:solidFill>
                          <a:latin typeface="DejaVu Sans"/>
                          <a:ea typeface="DejaVu Sans"/>
                          <a:cs typeface="DejaVu Sans"/>
                        </a:rPr>
                        <a:t>Exposure history with early performance changes</a:t>
                      </a:r>
                    </a:p>
                  </a:txBody>
                  <a:tcPr>
                    <a:solidFill>
                      <a:srgbClr val="EBF0EC"/>
                    </a:solidFill>
                  </a:tcPr>
                </a:tc>
                <a:tc>
                  <a:txBody>
                    <a:bodyPr/>
                    <a:lstStyle/>
                    <a:p>
                      <a:r>
                        <a:rPr sz="1575" b="0">
                          <a:solidFill>
                            <a:srgbClr val="122E38"/>
                          </a:solidFill>
                          <a:latin typeface="DejaVu Sans"/>
                          <a:ea typeface="DejaVu Sans"/>
                          <a:cs typeface="DejaVu Sans"/>
                        </a:rPr>
                        <a:t>Prepare and protect</a:t>
                      </a:r>
                    </a:p>
                  </a:txBody>
                  <a:tcPr>
                    <a:solidFill>
                      <a:srgbClr val="EBF0EC"/>
                    </a:solidFill>
                  </a:tcPr>
                </a:tc>
                <a:extLst>
                  <a:ext uri="{0D108BD9-81ED-4DB2-BD59-A6C34878D82A}">
                    <a16:rowId xmlns:a16="http://schemas.microsoft.com/office/drawing/2014/main" val="10002"/>
                  </a:ext>
                </a:extLst>
              </a:tr>
              <a:tr h="636270">
                <a:tc>
                  <a:txBody>
                    <a:bodyPr/>
                    <a:lstStyle/>
                    <a:p>
                      <a:r>
                        <a:rPr sz="1575" b="1">
                          <a:solidFill>
                            <a:srgbClr val="122E38"/>
                          </a:solidFill>
                          <a:latin typeface="DejaVu Sans"/>
                          <a:ea typeface="DejaVu Sans"/>
                          <a:cs typeface="DejaVu Sans"/>
                        </a:rPr>
                        <a:t>Compromised</a:t>
                      </a:r>
                    </a:p>
                  </a:txBody>
                  <a:tcPr>
                    <a:solidFill>
                      <a:srgbClr val="FFFFFF"/>
                    </a:solidFill>
                  </a:tcPr>
                </a:tc>
                <a:tc>
                  <a:txBody>
                    <a:bodyPr/>
                    <a:lstStyle/>
                    <a:p>
                      <a:r>
                        <a:rPr sz="1575" b="0">
                          <a:solidFill>
                            <a:srgbClr val="122E38"/>
                          </a:solidFill>
                          <a:latin typeface="DejaVu Sans"/>
                          <a:ea typeface="DejaVu Sans"/>
                          <a:cs typeface="DejaVu Sans"/>
                        </a:rPr>
                        <a:t>Measurable loss in one or more outcomes</a:t>
                      </a:r>
                    </a:p>
                  </a:txBody>
                  <a:tcPr>
                    <a:solidFill>
                      <a:srgbClr val="FFFFFF"/>
                    </a:solidFill>
                  </a:tcPr>
                </a:tc>
                <a:tc>
                  <a:txBody>
                    <a:bodyPr/>
                    <a:lstStyle/>
                    <a:p>
                      <a:r>
                        <a:rPr sz="1575" b="0">
                          <a:solidFill>
                            <a:srgbClr val="122E38"/>
                          </a:solidFill>
                          <a:latin typeface="DejaVu Sans"/>
                          <a:ea typeface="DejaVu Sans"/>
                          <a:cs typeface="DejaVu Sans"/>
                        </a:rPr>
                        <a:t>Targeted treatment and reinforce</a:t>
                      </a:r>
                    </a:p>
                  </a:txBody>
                  <a:tcPr>
                    <a:solidFill>
                      <a:srgbClr val="FFFFFF"/>
                    </a:solidFill>
                  </a:tcPr>
                </a:tc>
                <a:extLst>
                  <a:ext uri="{0D108BD9-81ED-4DB2-BD59-A6C34878D82A}">
                    <a16:rowId xmlns:a16="http://schemas.microsoft.com/office/drawing/2014/main" val="10003"/>
                  </a:ext>
                </a:extLst>
              </a:tr>
              <a:tr h="636270">
                <a:tc>
                  <a:txBody>
                    <a:bodyPr/>
                    <a:lstStyle/>
                    <a:p>
                      <a:r>
                        <a:rPr sz="1575" b="1">
                          <a:solidFill>
                            <a:srgbClr val="122E38"/>
                          </a:solidFill>
                          <a:latin typeface="DejaVu Sans"/>
                          <a:ea typeface="DejaVu Sans"/>
                          <a:cs typeface="DejaVu Sans"/>
                        </a:rPr>
                        <a:t>Fatigued</a:t>
                      </a:r>
                    </a:p>
                  </a:txBody>
                  <a:tcPr>
                    <a:solidFill>
                      <a:srgbClr val="EBF0EC"/>
                    </a:solidFill>
                  </a:tcPr>
                </a:tc>
                <a:tc>
                  <a:txBody>
                    <a:bodyPr/>
                    <a:lstStyle/>
                    <a:p>
                      <a:r>
                        <a:rPr sz="1575" b="0">
                          <a:solidFill>
                            <a:srgbClr val="122E38"/>
                          </a:solidFill>
                          <a:latin typeface="DejaVu Sans"/>
                          <a:ea typeface="DejaVu Sans"/>
                          <a:cs typeface="DejaVu Sans"/>
                        </a:rPr>
                        <a:t>Progressive failure during cyclic testing</a:t>
                      </a:r>
                    </a:p>
                  </a:txBody>
                  <a:tcPr>
                    <a:solidFill>
                      <a:srgbClr val="EBF0EC"/>
                    </a:solidFill>
                  </a:tcPr>
                </a:tc>
                <a:tc>
                  <a:txBody>
                    <a:bodyPr/>
                    <a:lstStyle/>
                    <a:p>
                      <a:r>
                        <a:rPr sz="1575" b="0">
                          <a:solidFill>
                            <a:srgbClr val="122E38"/>
                          </a:solidFill>
                          <a:latin typeface="DejaVu Sans"/>
                          <a:ea typeface="DejaVu Sans"/>
                          <a:cs typeface="DejaVu Sans"/>
                        </a:rPr>
                        <a:t>Reduce loading and support handling</a:t>
                      </a:r>
                    </a:p>
                  </a:txBody>
                  <a:tcPr>
                    <a:solidFill>
                      <a:srgbClr val="EBF0EC"/>
                    </a:solidFill>
                  </a:tcPr>
                </a:tc>
                <a:extLst>
                  <a:ext uri="{0D108BD9-81ED-4DB2-BD59-A6C34878D82A}">
                    <a16:rowId xmlns:a16="http://schemas.microsoft.com/office/drawing/2014/main" val="10004"/>
                  </a:ext>
                </a:extLst>
              </a:tr>
            </a:tbl>
          </a:graphicData>
        </a:graphic>
      </p:graphicFrame>
      <p:sp>
        <p:nvSpPr>
          <p:cNvPr id="7" name="Rectangle 6">
            <a:extLst>
              <a:ext uri="{FF2B5EF4-FFF2-40B4-BE49-F238E27FC236}">
                <a16:creationId xmlns:a16="http://schemas.microsoft.com/office/drawing/2014/main" id="{A7DD16E0-A700-44E7-89A2-C5156A60AD63}"/>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“Highly processed” describes history. It can coexist with several states and is not a separate severity rank.</a:t>
            </a:r>
          </a:p>
        </p:txBody>
      </p:sp>
    </p:spTree>
    <p:extLst>
      <p:ext uri="{BB962C8B-B14F-4D97-AF65-F5344CB8AC3E}">
        <p14:creationId xmlns:p14="http://schemas.microsoft.com/office/powerpoint/2010/main" val="97576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1C26"/>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3474F6F-FCB6-4BE9-AC31-2FA6532FF280}"/>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67D8C9"/>
                </a:solidFill>
                <a:latin typeface="DejaVu Sans"/>
                <a:ea typeface="DejaVu Sans"/>
                <a:cs typeface="DejaVu Sans"/>
              </a:defRPr>
            </a:pPr>
            <a:r>
              <a:rPr sz="1275" b="1">
                <a:solidFill>
                  <a:srgbClr val="67D8C9"/>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0F9A0D21-62B7-421C-A197-102A4C3F0AB4}"/>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Six functions, one coordinated system</a:t>
            </a:r>
          </a:p>
        </p:txBody>
      </p:sp>
      <p:sp>
        <p:nvSpPr>
          <p:cNvPr id="3" name="Rectangle 2">
            <a:extLst>
              <a:ext uri="{FF2B5EF4-FFF2-40B4-BE49-F238E27FC236}">
                <a16:creationId xmlns:a16="http://schemas.microsoft.com/office/drawing/2014/main" id="{46877A8F-3300-43B2-9594-0479718D421D}"/>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Each function has a distinct formulation purpose</a:t>
            </a:r>
          </a:p>
        </p:txBody>
      </p:sp>
      <p:sp>
        <p:nvSpPr>
          <p:cNvPr id="4" name="Rectangle 3">
            <a:extLst>
              <a:ext uri="{FF2B5EF4-FFF2-40B4-BE49-F238E27FC236}">
                <a16:creationId xmlns:a16="http://schemas.microsoft.com/office/drawing/2014/main" id="{7C600DB3-9824-40FB-BC65-8506E764C7C4}"/>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AAC0C5"/>
                </a:solidFill>
                <a:latin typeface="DejaVu Sans"/>
                <a:ea typeface="DejaVu Sans"/>
                <a:cs typeface="DejaVu Sans"/>
              </a:defRPr>
            </a:pPr>
            <a:r>
              <a:rPr sz="900" b="0">
                <a:solidFill>
                  <a:srgbClr val="AAC0C5"/>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0B6A9A0E-2401-4629-A4BC-D53D1C80EFB6}"/>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67D8C9"/>
                </a:solidFill>
                <a:latin typeface="DejaVu Sans"/>
                <a:ea typeface="DejaVu Sans"/>
                <a:cs typeface="DejaVu Sans"/>
              </a:defRPr>
            </a:pPr>
            <a:r>
              <a:rPr sz="1200" b="0">
                <a:solidFill>
                  <a:srgbClr val="67D8C9"/>
                </a:solidFill>
                <a:latin typeface="DejaVu Sans"/>
                <a:ea typeface="DejaVu Sans"/>
                <a:cs typeface="DejaVu Sans"/>
              </a:rPr>
              <a:t>09</a:t>
            </a:r>
          </a:p>
        </p:txBody>
      </p:sp>
      <p:sp>
        <p:nvSpPr>
          <p:cNvPr id="6" name="Rectangle 5">
            <a:extLst>
              <a:ext uri="{FF2B5EF4-FFF2-40B4-BE49-F238E27FC236}">
                <a16:creationId xmlns:a16="http://schemas.microsoft.com/office/drawing/2014/main" id="{8471B944-A965-469F-97B8-AE99159CA022}"/>
              </a:ext>
            </a:extLst>
          </p:cNvPr>
          <p:cNvSpPr>
            <a:spLocks noGrp="1"/>
          </p:cNvSpPr>
          <p:nvPr/>
        </p:nvSpPr>
        <p:spPr>
          <a:xfrm>
            <a:off x="609600" y="2609850"/>
            <a:ext cx="609600" cy="514350"/>
          </a:xfrm>
          <a:prstGeom prst="rect">
            <a:avLst/>
          </a:prstGeom>
          <a:noFill/>
          <a:ln w="0">
            <a:noFill/>
          </a:ln>
        </p:spPr>
        <p:txBody>
          <a:bodyPr>
            <a:noAutofit/>
          </a:bodyPr>
          <a:lstStyle/>
          <a:p>
            <a:pPr>
              <a:defRPr sz="2250" b="1">
                <a:solidFill>
                  <a:srgbClr val="67D8C9"/>
                </a:solidFill>
                <a:latin typeface="DejaVu Sans"/>
                <a:ea typeface="DejaVu Sans"/>
                <a:cs typeface="DejaVu Sans"/>
              </a:defRPr>
            </a:pPr>
            <a:r>
              <a:rPr sz="2250" b="1">
                <a:solidFill>
                  <a:srgbClr val="67D8C9"/>
                </a:solidFill>
                <a:latin typeface="DejaVu Sans"/>
                <a:ea typeface="DejaVu Sans"/>
                <a:cs typeface="DejaVu Sans"/>
              </a:rPr>
              <a:t>01</a:t>
            </a:r>
          </a:p>
        </p:txBody>
      </p:sp>
      <p:sp>
        <p:nvSpPr>
          <p:cNvPr id="7" name="Rectangle 6">
            <a:extLst>
              <a:ext uri="{FF2B5EF4-FFF2-40B4-BE49-F238E27FC236}">
                <a16:creationId xmlns:a16="http://schemas.microsoft.com/office/drawing/2014/main" id="{0412169F-767B-4BE1-8A35-45DFC3874A0C}"/>
              </a:ext>
            </a:extLst>
          </p:cNvPr>
          <p:cNvSpPr>
            <a:spLocks noGrp="1"/>
          </p:cNvSpPr>
          <p:nvPr/>
        </p:nvSpPr>
        <p:spPr>
          <a:xfrm>
            <a:off x="1371600" y="2609850"/>
            <a:ext cx="4572000" cy="457200"/>
          </a:xfrm>
          <a:prstGeom prst="rect">
            <a:avLst/>
          </a:prstGeom>
          <a:noFill/>
          <a:ln w="0">
            <a:noFill/>
          </a:ln>
        </p:spPr>
        <p:txBody>
          <a:bodyPr>
            <a:noAutofit/>
          </a:bodyPr>
          <a:lstStyle/>
          <a:p>
            <a:pP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Prepare</a:t>
            </a:r>
          </a:p>
        </p:txBody>
      </p:sp>
      <p:sp>
        <p:nvSpPr>
          <p:cNvPr id="8" name="Rectangle 7">
            <a:extLst>
              <a:ext uri="{FF2B5EF4-FFF2-40B4-BE49-F238E27FC236}">
                <a16:creationId xmlns:a16="http://schemas.microsoft.com/office/drawing/2014/main" id="{BF152C8A-1AF8-4ADC-83EF-EFB0E418C43A}"/>
              </a:ext>
            </a:extLst>
          </p:cNvPr>
          <p:cNvSpPr>
            <a:spLocks noGrp="1"/>
          </p:cNvSpPr>
          <p:nvPr/>
        </p:nvSpPr>
        <p:spPr>
          <a:xfrm>
            <a:off x="1371600" y="3086100"/>
            <a:ext cx="4343400" cy="62865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Support hair before a planned stress</a:t>
            </a:r>
          </a:p>
        </p:txBody>
      </p:sp>
      <p:sp>
        <p:nvSpPr>
          <p:cNvPr id="9" name="Rectangle 8">
            <a:extLst>
              <a:ext uri="{FF2B5EF4-FFF2-40B4-BE49-F238E27FC236}">
                <a16:creationId xmlns:a16="http://schemas.microsoft.com/office/drawing/2014/main" id="{C2D8407C-C024-4BC0-84A3-D1B40FD12D52}"/>
              </a:ext>
            </a:extLst>
          </p:cNvPr>
          <p:cNvSpPr>
            <a:spLocks noGrp="1"/>
          </p:cNvSpPr>
          <p:nvPr/>
        </p:nvSpPr>
        <p:spPr>
          <a:xfrm>
            <a:off x="609600" y="3714750"/>
            <a:ext cx="609600" cy="514350"/>
          </a:xfrm>
          <a:prstGeom prst="rect">
            <a:avLst/>
          </a:prstGeom>
          <a:noFill/>
          <a:ln w="0">
            <a:noFill/>
          </a:ln>
        </p:spPr>
        <p:txBody>
          <a:bodyPr>
            <a:noAutofit/>
          </a:bodyPr>
          <a:lstStyle/>
          <a:p>
            <a:pPr>
              <a:defRPr sz="2250" b="1">
                <a:solidFill>
                  <a:srgbClr val="67D8C9"/>
                </a:solidFill>
                <a:latin typeface="DejaVu Sans"/>
                <a:ea typeface="DejaVu Sans"/>
                <a:cs typeface="DejaVu Sans"/>
              </a:defRPr>
            </a:pPr>
            <a:r>
              <a:rPr sz="2250" b="1">
                <a:solidFill>
                  <a:srgbClr val="67D8C9"/>
                </a:solidFill>
                <a:latin typeface="DejaVu Sans"/>
                <a:ea typeface="DejaVu Sans"/>
                <a:cs typeface="DejaVu Sans"/>
              </a:rPr>
              <a:t>02</a:t>
            </a:r>
          </a:p>
        </p:txBody>
      </p:sp>
      <p:sp>
        <p:nvSpPr>
          <p:cNvPr id="10" name="Rectangle 9">
            <a:extLst>
              <a:ext uri="{FF2B5EF4-FFF2-40B4-BE49-F238E27FC236}">
                <a16:creationId xmlns:a16="http://schemas.microsoft.com/office/drawing/2014/main" id="{242FE128-5F09-4BFA-ACEF-98539DA7E4DB}"/>
              </a:ext>
            </a:extLst>
          </p:cNvPr>
          <p:cNvSpPr>
            <a:spLocks noGrp="1"/>
          </p:cNvSpPr>
          <p:nvPr/>
        </p:nvSpPr>
        <p:spPr>
          <a:xfrm>
            <a:off x="1371600" y="3714750"/>
            <a:ext cx="4572000" cy="457200"/>
          </a:xfrm>
          <a:prstGeom prst="rect">
            <a:avLst/>
          </a:prstGeom>
          <a:noFill/>
          <a:ln w="0">
            <a:noFill/>
          </a:ln>
        </p:spPr>
        <p:txBody>
          <a:bodyPr>
            <a:noAutofit/>
          </a:bodyPr>
          <a:lstStyle/>
          <a:p>
            <a:pP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Limit</a:t>
            </a:r>
          </a:p>
        </p:txBody>
      </p:sp>
      <p:sp>
        <p:nvSpPr>
          <p:cNvPr id="11" name="Rectangle 10">
            <a:extLst>
              <a:ext uri="{FF2B5EF4-FFF2-40B4-BE49-F238E27FC236}">
                <a16:creationId xmlns:a16="http://schemas.microsoft.com/office/drawing/2014/main" id="{7CAB8D3F-058B-4C38-BA7D-ECE93AA40DEA}"/>
              </a:ext>
            </a:extLst>
          </p:cNvPr>
          <p:cNvSpPr>
            <a:spLocks noGrp="1"/>
          </p:cNvSpPr>
          <p:nvPr/>
        </p:nvSpPr>
        <p:spPr>
          <a:xfrm>
            <a:off x="1371600" y="4191000"/>
            <a:ext cx="4343400" cy="62865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Reduce friction or exposure-related damage</a:t>
            </a:r>
          </a:p>
        </p:txBody>
      </p:sp>
      <p:sp>
        <p:nvSpPr>
          <p:cNvPr id="12" name="Rectangle 11">
            <a:extLst>
              <a:ext uri="{FF2B5EF4-FFF2-40B4-BE49-F238E27FC236}">
                <a16:creationId xmlns:a16="http://schemas.microsoft.com/office/drawing/2014/main" id="{1A709081-8FC5-4206-BE62-2C9EE2EB8358}"/>
              </a:ext>
            </a:extLst>
          </p:cNvPr>
          <p:cNvSpPr>
            <a:spLocks noGrp="1"/>
          </p:cNvSpPr>
          <p:nvPr/>
        </p:nvSpPr>
        <p:spPr>
          <a:xfrm>
            <a:off x="609600" y="4819650"/>
            <a:ext cx="609600" cy="514350"/>
          </a:xfrm>
          <a:prstGeom prst="rect">
            <a:avLst/>
          </a:prstGeom>
          <a:noFill/>
          <a:ln w="0">
            <a:noFill/>
          </a:ln>
        </p:spPr>
        <p:txBody>
          <a:bodyPr>
            <a:noAutofit/>
          </a:bodyPr>
          <a:lstStyle/>
          <a:p>
            <a:pPr>
              <a:defRPr sz="2250" b="1">
                <a:solidFill>
                  <a:srgbClr val="67D8C9"/>
                </a:solidFill>
                <a:latin typeface="DejaVu Sans"/>
                <a:ea typeface="DejaVu Sans"/>
                <a:cs typeface="DejaVu Sans"/>
              </a:defRPr>
            </a:pPr>
            <a:r>
              <a:rPr sz="2250" b="1">
                <a:solidFill>
                  <a:srgbClr val="67D8C9"/>
                </a:solidFill>
                <a:latin typeface="DejaVu Sans"/>
                <a:ea typeface="DejaVu Sans"/>
                <a:cs typeface="DejaVu Sans"/>
              </a:rPr>
              <a:t>03</a:t>
            </a:r>
          </a:p>
        </p:txBody>
      </p:sp>
      <p:sp>
        <p:nvSpPr>
          <p:cNvPr id="13" name="Rectangle 12">
            <a:extLst>
              <a:ext uri="{FF2B5EF4-FFF2-40B4-BE49-F238E27FC236}">
                <a16:creationId xmlns:a16="http://schemas.microsoft.com/office/drawing/2014/main" id="{3E9E37B0-D25E-4ED4-9732-A39ECCA78DF7}"/>
              </a:ext>
            </a:extLst>
          </p:cNvPr>
          <p:cNvSpPr>
            <a:spLocks noGrp="1"/>
          </p:cNvSpPr>
          <p:nvPr/>
        </p:nvSpPr>
        <p:spPr>
          <a:xfrm>
            <a:off x="1371600" y="4819650"/>
            <a:ext cx="4572000" cy="457200"/>
          </a:xfrm>
          <a:prstGeom prst="rect">
            <a:avLst/>
          </a:prstGeom>
          <a:noFill/>
          <a:ln w="0">
            <a:noFill/>
          </a:ln>
        </p:spPr>
        <p:txBody>
          <a:bodyPr>
            <a:noAutofit/>
          </a:bodyPr>
          <a:lstStyle/>
          <a:p>
            <a:pP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Repair</a:t>
            </a:r>
          </a:p>
        </p:txBody>
      </p:sp>
      <p:sp>
        <p:nvSpPr>
          <p:cNvPr id="14" name="Rectangle 13">
            <a:extLst>
              <a:ext uri="{FF2B5EF4-FFF2-40B4-BE49-F238E27FC236}">
                <a16:creationId xmlns:a16="http://schemas.microsoft.com/office/drawing/2014/main" id="{787B4E73-7D03-4244-8352-0D234B19385B}"/>
              </a:ext>
            </a:extLst>
          </p:cNvPr>
          <p:cNvSpPr>
            <a:spLocks noGrp="1"/>
          </p:cNvSpPr>
          <p:nvPr/>
        </p:nvSpPr>
        <p:spPr>
          <a:xfrm>
            <a:off x="1371600" y="5295900"/>
            <a:ext cx="4343400" cy="62865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Improve a defined compromised property</a:t>
            </a:r>
          </a:p>
        </p:txBody>
      </p:sp>
      <p:sp>
        <p:nvSpPr>
          <p:cNvPr id="15" name="Rectangle 14">
            <a:extLst>
              <a:ext uri="{FF2B5EF4-FFF2-40B4-BE49-F238E27FC236}">
                <a16:creationId xmlns:a16="http://schemas.microsoft.com/office/drawing/2014/main" id="{9F5A9DCA-E9ED-4564-9734-54D7517A7141}"/>
              </a:ext>
            </a:extLst>
          </p:cNvPr>
          <p:cNvSpPr>
            <a:spLocks noGrp="1"/>
          </p:cNvSpPr>
          <p:nvPr/>
        </p:nvSpPr>
        <p:spPr>
          <a:xfrm>
            <a:off x="6324600" y="2609850"/>
            <a:ext cx="609600" cy="514350"/>
          </a:xfrm>
          <a:prstGeom prst="rect">
            <a:avLst/>
          </a:prstGeom>
          <a:noFill/>
          <a:ln w="0">
            <a:noFill/>
          </a:ln>
        </p:spPr>
        <p:txBody>
          <a:bodyPr>
            <a:noAutofit/>
          </a:bodyPr>
          <a:lstStyle/>
          <a:p>
            <a:pPr>
              <a:defRPr sz="2250" b="1">
                <a:solidFill>
                  <a:srgbClr val="67D8C9"/>
                </a:solidFill>
                <a:latin typeface="DejaVu Sans"/>
                <a:ea typeface="DejaVu Sans"/>
                <a:cs typeface="DejaVu Sans"/>
              </a:defRPr>
            </a:pPr>
            <a:r>
              <a:rPr sz="2250" b="1">
                <a:solidFill>
                  <a:srgbClr val="67D8C9"/>
                </a:solidFill>
                <a:latin typeface="DejaVu Sans"/>
                <a:ea typeface="DejaVu Sans"/>
                <a:cs typeface="DejaVu Sans"/>
              </a:rPr>
              <a:t>04</a:t>
            </a:r>
          </a:p>
        </p:txBody>
      </p:sp>
      <p:sp>
        <p:nvSpPr>
          <p:cNvPr id="16" name="Rectangle 15">
            <a:extLst>
              <a:ext uri="{FF2B5EF4-FFF2-40B4-BE49-F238E27FC236}">
                <a16:creationId xmlns:a16="http://schemas.microsoft.com/office/drawing/2014/main" id="{B4458B2F-AB35-46BF-8541-E3F0A5820815}"/>
              </a:ext>
            </a:extLst>
          </p:cNvPr>
          <p:cNvSpPr>
            <a:spLocks noGrp="1"/>
          </p:cNvSpPr>
          <p:nvPr/>
        </p:nvSpPr>
        <p:spPr>
          <a:xfrm>
            <a:off x="7086600" y="2609850"/>
            <a:ext cx="4572000" cy="457200"/>
          </a:xfrm>
          <a:prstGeom prst="rect">
            <a:avLst/>
          </a:prstGeom>
          <a:noFill/>
          <a:ln w="0">
            <a:noFill/>
          </a:ln>
        </p:spPr>
        <p:txBody>
          <a:bodyPr>
            <a:noAutofit/>
          </a:bodyPr>
          <a:lstStyle/>
          <a:p>
            <a:pP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Reinforce</a:t>
            </a:r>
          </a:p>
        </p:txBody>
      </p:sp>
      <p:sp>
        <p:nvSpPr>
          <p:cNvPr id="17" name="Rectangle 16">
            <a:extLst>
              <a:ext uri="{FF2B5EF4-FFF2-40B4-BE49-F238E27FC236}">
                <a16:creationId xmlns:a16="http://schemas.microsoft.com/office/drawing/2014/main" id="{F12477DF-219A-4C3B-8415-FF39CAE85A64}"/>
              </a:ext>
            </a:extLst>
          </p:cNvPr>
          <p:cNvSpPr>
            <a:spLocks noGrp="1"/>
          </p:cNvSpPr>
          <p:nvPr/>
        </p:nvSpPr>
        <p:spPr>
          <a:xfrm>
            <a:off x="7086600" y="3086100"/>
            <a:ext cx="4343400" cy="62865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Support measurable mechanical performance</a:t>
            </a:r>
          </a:p>
        </p:txBody>
      </p:sp>
      <p:sp>
        <p:nvSpPr>
          <p:cNvPr id="18" name="Rectangle 17">
            <a:extLst>
              <a:ext uri="{FF2B5EF4-FFF2-40B4-BE49-F238E27FC236}">
                <a16:creationId xmlns:a16="http://schemas.microsoft.com/office/drawing/2014/main" id="{00FEF706-9BAE-4235-87C2-7D048A2E22CC}"/>
              </a:ext>
            </a:extLst>
          </p:cNvPr>
          <p:cNvSpPr>
            <a:spLocks noGrp="1"/>
          </p:cNvSpPr>
          <p:nvPr/>
        </p:nvSpPr>
        <p:spPr>
          <a:xfrm>
            <a:off x="6324600" y="3714750"/>
            <a:ext cx="609600" cy="514350"/>
          </a:xfrm>
          <a:prstGeom prst="rect">
            <a:avLst/>
          </a:prstGeom>
          <a:noFill/>
          <a:ln w="0">
            <a:noFill/>
          </a:ln>
        </p:spPr>
        <p:txBody>
          <a:bodyPr>
            <a:noAutofit/>
          </a:bodyPr>
          <a:lstStyle/>
          <a:p>
            <a:pPr>
              <a:defRPr sz="2250" b="1">
                <a:solidFill>
                  <a:srgbClr val="67D8C9"/>
                </a:solidFill>
                <a:latin typeface="DejaVu Sans"/>
                <a:ea typeface="DejaVu Sans"/>
                <a:cs typeface="DejaVu Sans"/>
              </a:defRPr>
            </a:pPr>
            <a:r>
              <a:rPr sz="2250" b="1">
                <a:solidFill>
                  <a:srgbClr val="67D8C9"/>
                </a:solidFill>
                <a:latin typeface="DejaVu Sans"/>
                <a:ea typeface="DejaVu Sans"/>
                <a:cs typeface="DejaVu Sans"/>
              </a:rPr>
              <a:t>05</a:t>
            </a:r>
          </a:p>
        </p:txBody>
      </p:sp>
      <p:sp>
        <p:nvSpPr>
          <p:cNvPr id="19" name="Rectangle 18">
            <a:extLst>
              <a:ext uri="{FF2B5EF4-FFF2-40B4-BE49-F238E27FC236}">
                <a16:creationId xmlns:a16="http://schemas.microsoft.com/office/drawing/2014/main" id="{A0E529C7-59E5-4E82-B071-20FF5281F21D}"/>
              </a:ext>
            </a:extLst>
          </p:cNvPr>
          <p:cNvSpPr>
            <a:spLocks noGrp="1"/>
          </p:cNvSpPr>
          <p:nvPr/>
        </p:nvSpPr>
        <p:spPr>
          <a:xfrm>
            <a:off x="7086600" y="3714750"/>
            <a:ext cx="4572000" cy="457200"/>
          </a:xfrm>
          <a:prstGeom prst="rect">
            <a:avLst/>
          </a:prstGeom>
          <a:noFill/>
          <a:ln w="0">
            <a:noFill/>
          </a:ln>
        </p:spPr>
        <p:txBody>
          <a:bodyPr>
            <a:noAutofit/>
          </a:bodyPr>
          <a:lstStyle/>
          <a:p>
            <a:pP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Recover</a:t>
            </a:r>
          </a:p>
        </p:txBody>
      </p:sp>
      <p:sp>
        <p:nvSpPr>
          <p:cNvPr id="20" name="Rectangle 19">
            <a:extLst>
              <a:ext uri="{FF2B5EF4-FFF2-40B4-BE49-F238E27FC236}">
                <a16:creationId xmlns:a16="http://schemas.microsoft.com/office/drawing/2014/main" id="{D7DA0466-22F2-4F08-8332-6DB73DF34DEB}"/>
              </a:ext>
            </a:extLst>
          </p:cNvPr>
          <p:cNvSpPr>
            <a:spLocks noGrp="1"/>
          </p:cNvSpPr>
          <p:nvPr/>
        </p:nvSpPr>
        <p:spPr>
          <a:xfrm>
            <a:off x="7086600" y="4191000"/>
            <a:ext cx="4343400" cy="62865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Improve feel, surface quality and handling</a:t>
            </a:r>
          </a:p>
        </p:txBody>
      </p:sp>
      <p:sp>
        <p:nvSpPr>
          <p:cNvPr id="21" name="Rectangle 20">
            <a:extLst>
              <a:ext uri="{FF2B5EF4-FFF2-40B4-BE49-F238E27FC236}">
                <a16:creationId xmlns:a16="http://schemas.microsoft.com/office/drawing/2014/main" id="{1144C0BA-9910-47D4-A59F-9B936F9794FE}"/>
              </a:ext>
            </a:extLst>
          </p:cNvPr>
          <p:cNvSpPr>
            <a:spLocks noGrp="1"/>
          </p:cNvSpPr>
          <p:nvPr/>
        </p:nvSpPr>
        <p:spPr>
          <a:xfrm>
            <a:off x="6324600" y="4819650"/>
            <a:ext cx="609600" cy="514350"/>
          </a:xfrm>
          <a:prstGeom prst="rect">
            <a:avLst/>
          </a:prstGeom>
          <a:noFill/>
          <a:ln w="0">
            <a:noFill/>
          </a:ln>
        </p:spPr>
        <p:txBody>
          <a:bodyPr>
            <a:noAutofit/>
          </a:bodyPr>
          <a:lstStyle/>
          <a:p>
            <a:pPr>
              <a:defRPr sz="2250" b="1">
                <a:solidFill>
                  <a:srgbClr val="67D8C9"/>
                </a:solidFill>
                <a:latin typeface="DejaVu Sans"/>
                <a:ea typeface="DejaVu Sans"/>
                <a:cs typeface="DejaVu Sans"/>
              </a:defRPr>
            </a:pPr>
            <a:r>
              <a:rPr sz="2250" b="1">
                <a:solidFill>
                  <a:srgbClr val="67D8C9"/>
                </a:solidFill>
                <a:latin typeface="DejaVu Sans"/>
                <a:ea typeface="DejaVu Sans"/>
                <a:cs typeface="DejaVu Sans"/>
              </a:rPr>
              <a:t>06</a:t>
            </a:r>
          </a:p>
        </p:txBody>
      </p:sp>
      <p:sp>
        <p:nvSpPr>
          <p:cNvPr id="22" name="Rectangle 21">
            <a:extLst>
              <a:ext uri="{FF2B5EF4-FFF2-40B4-BE49-F238E27FC236}">
                <a16:creationId xmlns:a16="http://schemas.microsoft.com/office/drawing/2014/main" id="{B23BB085-F4F5-45F1-B5D8-98E14F345B32}"/>
              </a:ext>
            </a:extLst>
          </p:cNvPr>
          <p:cNvSpPr>
            <a:spLocks noGrp="1"/>
          </p:cNvSpPr>
          <p:nvPr/>
        </p:nvSpPr>
        <p:spPr>
          <a:xfrm>
            <a:off x="7086600" y="4819650"/>
            <a:ext cx="4572000" cy="457200"/>
          </a:xfrm>
          <a:prstGeom prst="rect">
            <a:avLst/>
          </a:prstGeom>
          <a:noFill/>
          <a:ln w="0">
            <a:noFill/>
          </a:ln>
        </p:spPr>
        <p:txBody>
          <a:bodyPr>
            <a:noAutofit/>
          </a:bodyPr>
          <a:lstStyle/>
          <a:p>
            <a:pP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Maintain</a:t>
            </a:r>
          </a:p>
        </p:txBody>
      </p:sp>
      <p:sp>
        <p:nvSpPr>
          <p:cNvPr id="23" name="Rectangle 22">
            <a:extLst>
              <a:ext uri="{FF2B5EF4-FFF2-40B4-BE49-F238E27FC236}">
                <a16:creationId xmlns:a16="http://schemas.microsoft.com/office/drawing/2014/main" id="{EB1C4F52-E3B9-4922-BE61-CEB2EBC99E45}"/>
              </a:ext>
            </a:extLst>
          </p:cNvPr>
          <p:cNvSpPr>
            <a:spLocks noGrp="1"/>
          </p:cNvSpPr>
          <p:nvPr/>
        </p:nvSpPr>
        <p:spPr>
          <a:xfrm>
            <a:off x="7086600" y="5295900"/>
            <a:ext cx="4343400" cy="62865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Preserve benefits across the routine</a:t>
            </a:r>
          </a:p>
        </p:txBody>
      </p:sp>
    </p:spTree>
    <p:extLst>
      <p:ext uri="{BB962C8B-B14F-4D97-AF65-F5344CB8AC3E}">
        <p14:creationId xmlns:p14="http://schemas.microsoft.com/office/powerpoint/2010/main" val="1752841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DFF1C8-C36E-4B45-8B11-28C8E29FB394}"/>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D98902C4-FA37-473D-B4C8-1997AB3ED354}"/>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Product architecture</a:t>
            </a:r>
          </a:p>
        </p:txBody>
      </p:sp>
      <p:sp>
        <p:nvSpPr>
          <p:cNvPr id="3" name="Rectangle 2">
            <a:extLst>
              <a:ext uri="{FF2B5EF4-FFF2-40B4-BE49-F238E27FC236}">
                <a16:creationId xmlns:a16="http://schemas.microsoft.com/office/drawing/2014/main" id="{66C1BC6E-8C54-40E4-90F6-479B1120DDA3}"/>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Concept formats to develop and test, with a clear role for each SKU</a:t>
            </a:r>
          </a:p>
        </p:txBody>
      </p:sp>
      <p:sp>
        <p:nvSpPr>
          <p:cNvPr id="4" name="Rectangle 3">
            <a:extLst>
              <a:ext uri="{FF2B5EF4-FFF2-40B4-BE49-F238E27FC236}">
                <a16:creationId xmlns:a16="http://schemas.microsoft.com/office/drawing/2014/main" id="{B4C9B15A-5F3F-4C66-95AD-44E8D667A1C6}"/>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09B79DCB-C489-4284-A15D-3ADD89E41343}"/>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10</a:t>
            </a:r>
          </a:p>
        </p:txBody>
      </p:sp>
      <p:graphicFrame>
        <p:nvGraphicFramePr>
          <p:cNvPr id="13" name="Table 12"/>
          <p:cNvGraphicFramePr/>
          <p:nvPr/>
        </p:nvGraphicFramePr>
        <p:xfrm>
          <a:off x="609600" y="2476500"/>
          <a:ext cx="10972800" cy="3276600"/>
        </p:xfrm>
        <a:graphic>
          <a:graphicData uri="http://schemas.openxmlformats.org/drawingml/2006/table">
            <a:tbl>
              <a:tblPr/>
              <a:tblGrid>
                <a:gridCol w="2762250">
                  <a:extLst>
                    <a:ext uri="{9D8B030D-6E8A-4147-A177-3AD203B41FA5}">
                      <a16:colId xmlns:a16="http://schemas.microsoft.com/office/drawing/2014/main" val="20000"/>
                    </a:ext>
                  </a:extLst>
                </a:gridCol>
                <a:gridCol w="2381250">
                  <a:extLst>
                    <a:ext uri="{9D8B030D-6E8A-4147-A177-3AD203B41FA5}">
                      <a16:colId xmlns:a16="http://schemas.microsoft.com/office/drawing/2014/main" val="20001"/>
                    </a:ext>
                  </a:extLst>
                </a:gridCol>
                <a:gridCol w="5829300">
                  <a:extLst>
                    <a:ext uri="{9D8B030D-6E8A-4147-A177-3AD203B41FA5}">
                      <a16:colId xmlns:a16="http://schemas.microsoft.com/office/drawing/2014/main" val="20002"/>
                    </a:ext>
                  </a:extLst>
                </a:gridCol>
              </a:tblGrid>
              <a:tr h="546100">
                <a:tc>
                  <a:txBody>
                    <a:bodyPr/>
                    <a:lstStyle/>
                    <a:p>
                      <a:r>
                        <a:rPr sz="1575" b="1">
                          <a:solidFill>
                            <a:srgbClr val="FFFFFF"/>
                          </a:solidFill>
                          <a:latin typeface="DejaVu Sans"/>
                          <a:ea typeface="DejaVu Sans"/>
                          <a:cs typeface="DejaVu Sans"/>
                        </a:rPr>
                        <a:t>Format</a:t>
                      </a:r>
                    </a:p>
                  </a:txBody>
                  <a:tcPr>
                    <a:solidFill>
                      <a:srgbClr val="122E38"/>
                    </a:solidFill>
                  </a:tcPr>
                </a:tc>
                <a:tc>
                  <a:txBody>
                    <a:bodyPr/>
                    <a:lstStyle/>
                    <a:p>
                      <a:r>
                        <a:rPr sz="1575" b="1">
                          <a:solidFill>
                            <a:srgbClr val="FFFFFF"/>
                          </a:solidFill>
                          <a:latin typeface="DejaVu Sans"/>
                          <a:ea typeface="DejaVu Sans"/>
                          <a:cs typeface="DejaVu Sans"/>
                        </a:rPr>
                        <a:t>Primary function</a:t>
                      </a:r>
                    </a:p>
                  </a:txBody>
                  <a:tcPr>
                    <a:solidFill>
                      <a:srgbClr val="122E38"/>
                    </a:solidFill>
                  </a:tcPr>
                </a:tc>
                <a:tc>
                  <a:txBody>
                    <a:bodyPr/>
                    <a:lstStyle/>
                    <a:p>
                      <a:r>
                        <a:rPr sz="1575" b="1">
                          <a:solidFill>
                            <a:srgbClr val="FFFFFF"/>
                          </a:solidFill>
                          <a:latin typeface="DejaVu Sans"/>
                          <a:ea typeface="DejaVu Sans"/>
                          <a:cs typeface="DejaVu Sans"/>
                        </a:rPr>
                        <a:t>Development brief</a:t>
                      </a:r>
                    </a:p>
                  </a:txBody>
                  <a:tcPr>
                    <a:solidFill>
                      <a:srgbClr val="122E38"/>
                    </a:solidFill>
                  </a:tcPr>
                </a:tc>
                <a:extLst>
                  <a:ext uri="{0D108BD9-81ED-4DB2-BD59-A6C34878D82A}">
                    <a16:rowId xmlns:a16="http://schemas.microsoft.com/office/drawing/2014/main" val="10000"/>
                  </a:ext>
                </a:extLst>
              </a:tr>
              <a:tr h="546100">
                <a:tc>
                  <a:txBody>
                    <a:bodyPr/>
                    <a:lstStyle/>
                    <a:p>
                      <a:r>
                        <a:rPr sz="1575" b="1">
                          <a:solidFill>
                            <a:srgbClr val="122E38"/>
                          </a:solidFill>
                          <a:latin typeface="DejaVu Sans"/>
                          <a:ea typeface="DejaVu Sans"/>
                          <a:cs typeface="DejaVu Sans"/>
                        </a:rPr>
                        <a:t>Pre-service treatment</a:t>
                      </a:r>
                    </a:p>
                  </a:txBody>
                  <a:tcPr>
                    <a:solidFill>
                      <a:srgbClr val="FFFFFF"/>
                    </a:solidFill>
                  </a:tcPr>
                </a:tc>
                <a:tc>
                  <a:txBody>
                    <a:bodyPr/>
                    <a:lstStyle/>
                    <a:p>
                      <a:r>
                        <a:rPr sz="1575" b="0">
                          <a:solidFill>
                            <a:srgbClr val="122E38"/>
                          </a:solidFill>
                          <a:latin typeface="DejaVu Sans"/>
                          <a:ea typeface="DejaVu Sans"/>
                          <a:cs typeface="DejaVu Sans"/>
                        </a:rPr>
                        <a:t>Prepare / Limit</a:t>
                      </a:r>
                    </a:p>
                  </a:txBody>
                  <a:tcPr>
                    <a:solidFill>
                      <a:srgbClr val="FFFFFF"/>
                    </a:solidFill>
                  </a:tcPr>
                </a:tc>
                <a:tc>
                  <a:txBody>
                    <a:bodyPr/>
                    <a:lstStyle/>
                    <a:p>
                      <a:r>
                        <a:rPr sz="1575" b="0">
                          <a:solidFill>
                            <a:srgbClr val="122E38"/>
                          </a:solidFill>
                          <a:latin typeface="DejaVu Sans"/>
                          <a:ea typeface="DejaVu Sans"/>
                          <a:cs typeface="DejaVu Sans"/>
                        </a:rPr>
                        <a:t>Compatibility with the service and damage limitation</a:t>
                      </a:r>
                    </a:p>
                  </a:txBody>
                  <a:tcPr>
                    <a:solidFill>
                      <a:srgbClr val="FFFFFF"/>
                    </a:solidFill>
                  </a:tcPr>
                </a:tc>
                <a:extLst>
                  <a:ext uri="{0D108BD9-81ED-4DB2-BD59-A6C34878D82A}">
                    <a16:rowId xmlns:a16="http://schemas.microsoft.com/office/drawing/2014/main" val="10001"/>
                  </a:ext>
                </a:extLst>
              </a:tr>
              <a:tr h="546100">
                <a:tc>
                  <a:txBody>
                    <a:bodyPr/>
                    <a:lstStyle/>
                    <a:p>
                      <a:r>
                        <a:rPr sz="1575" b="1">
                          <a:solidFill>
                            <a:srgbClr val="122E38"/>
                          </a:solidFill>
                          <a:latin typeface="DejaVu Sans"/>
                          <a:ea typeface="DejaVu Sans"/>
                          <a:cs typeface="DejaVu Sans"/>
                        </a:rPr>
                        <a:t>Shampoo + conditioner</a:t>
                      </a:r>
                    </a:p>
                  </a:txBody>
                  <a:tcPr>
                    <a:solidFill>
                      <a:srgbClr val="EBF0EC"/>
                    </a:solidFill>
                  </a:tcPr>
                </a:tc>
                <a:tc>
                  <a:txBody>
                    <a:bodyPr/>
                    <a:lstStyle/>
                    <a:p>
                      <a:r>
                        <a:rPr sz="1575" b="0">
                          <a:solidFill>
                            <a:srgbClr val="122E38"/>
                          </a:solidFill>
                          <a:latin typeface="DejaVu Sans"/>
                          <a:ea typeface="DejaVu Sans"/>
                          <a:cs typeface="DejaVu Sans"/>
                        </a:rPr>
                        <a:t>Maintain / Recover</a:t>
                      </a:r>
                    </a:p>
                  </a:txBody>
                  <a:tcPr>
                    <a:solidFill>
                      <a:srgbClr val="EBF0EC"/>
                    </a:solidFill>
                  </a:tcPr>
                </a:tc>
                <a:tc>
                  <a:txBody>
                    <a:bodyPr/>
                    <a:lstStyle/>
                    <a:p>
                      <a:r>
                        <a:rPr sz="1575" b="0">
                          <a:solidFill>
                            <a:srgbClr val="122E38"/>
                          </a:solidFill>
                          <a:latin typeface="DejaVu Sans"/>
                          <a:ea typeface="DejaVu Sans"/>
                          <a:cs typeface="DejaVu Sans"/>
                        </a:rPr>
                        <a:t>Cleansing with manageable friction and detangling</a:t>
                      </a:r>
                    </a:p>
                  </a:txBody>
                  <a:tcPr>
                    <a:solidFill>
                      <a:srgbClr val="EBF0EC"/>
                    </a:solidFill>
                  </a:tcPr>
                </a:tc>
                <a:extLst>
                  <a:ext uri="{0D108BD9-81ED-4DB2-BD59-A6C34878D82A}">
                    <a16:rowId xmlns:a16="http://schemas.microsoft.com/office/drawing/2014/main" val="10002"/>
                  </a:ext>
                </a:extLst>
              </a:tr>
              <a:tr h="546100">
                <a:tc>
                  <a:txBody>
                    <a:bodyPr/>
                    <a:lstStyle/>
                    <a:p>
                      <a:r>
                        <a:rPr sz="1575" b="1">
                          <a:solidFill>
                            <a:srgbClr val="122E38"/>
                          </a:solidFill>
                          <a:latin typeface="DejaVu Sans"/>
                          <a:ea typeface="DejaVu Sans"/>
                          <a:cs typeface="DejaVu Sans"/>
                        </a:rPr>
                        <a:t>Targeted mask</a:t>
                      </a:r>
                    </a:p>
                  </a:txBody>
                  <a:tcPr>
                    <a:solidFill>
                      <a:srgbClr val="FFFFFF"/>
                    </a:solidFill>
                  </a:tcPr>
                </a:tc>
                <a:tc>
                  <a:txBody>
                    <a:bodyPr/>
                    <a:lstStyle/>
                    <a:p>
                      <a:r>
                        <a:rPr sz="1575" b="0">
                          <a:solidFill>
                            <a:srgbClr val="122E38"/>
                          </a:solidFill>
                          <a:latin typeface="DejaVu Sans"/>
                          <a:ea typeface="DejaVu Sans"/>
                          <a:cs typeface="DejaVu Sans"/>
                        </a:rPr>
                        <a:t>Repair / Reinforce</a:t>
                      </a:r>
                    </a:p>
                  </a:txBody>
                  <a:tcPr>
                    <a:solidFill>
                      <a:srgbClr val="FFFFFF"/>
                    </a:solidFill>
                  </a:tcPr>
                </a:tc>
                <a:tc>
                  <a:txBody>
                    <a:bodyPr/>
                    <a:lstStyle/>
                    <a:p>
                      <a:r>
                        <a:rPr sz="1575" b="0">
                          <a:solidFill>
                            <a:srgbClr val="122E38"/>
                          </a:solidFill>
                          <a:latin typeface="DejaVu Sans"/>
                          <a:ea typeface="DejaVu Sans"/>
                          <a:cs typeface="DejaVu Sans"/>
                        </a:rPr>
                        <a:t>Endpoint-specific improvement for compromised hair</a:t>
                      </a:r>
                    </a:p>
                  </a:txBody>
                  <a:tcPr>
                    <a:solidFill>
                      <a:srgbClr val="FFFFFF"/>
                    </a:solidFill>
                  </a:tcPr>
                </a:tc>
                <a:extLst>
                  <a:ext uri="{0D108BD9-81ED-4DB2-BD59-A6C34878D82A}">
                    <a16:rowId xmlns:a16="http://schemas.microsoft.com/office/drawing/2014/main" val="10003"/>
                  </a:ext>
                </a:extLst>
              </a:tr>
              <a:tr h="546100">
                <a:tc>
                  <a:txBody>
                    <a:bodyPr/>
                    <a:lstStyle/>
                    <a:p>
                      <a:r>
                        <a:rPr sz="1575" b="1">
                          <a:solidFill>
                            <a:srgbClr val="122E38"/>
                          </a:solidFill>
                          <a:latin typeface="DejaVu Sans"/>
                          <a:ea typeface="DejaVu Sans"/>
                          <a:cs typeface="DejaVu Sans"/>
                        </a:rPr>
                        <a:t>Leave-in + heat shield</a:t>
                      </a:r>
                    </a:p>
                  </a:txBody>
                  <a:tcPr>
                    <a:solidFill>
                      <a:srgbClr val="EBF0EC"/>
                    </a:solidFill>
                  </a:tcPr>
                </a:tc>
                <a:tc>
                  <a:txBody>
                    <a:bodyPr/>
                    <a:lstStyle/>
                    <a:p>
                      <a:r>
                        <a:rPr sz="1575" b="0">
                          <a:solidFill>
                            <a:srgbClr val="122E38"/>
                          </a:solidFill>
                          <a:latin typeface="DejaVu Sans"/>
                          <a:ea typeface="DejaVu Sans"/>
                          <a:cs typeface="DejaVu Sans"/>
                        </a:rPr>
                        <a:t>Limit / Maintain</a:t>
                      </a:r>
                    </a:p>
                  </a:txBody>
                  <a:tcPr>
                    <a:solidFill>
                      <a:srgbClr val="EBF0EC"/>
                    </a:solidFill>
                  </a:tcPr>
                </a:tc>
                <a:tc>
                  <a:txBody>
                    <a:bodyPr/>
                    <a:lstStyle/>
                    <a:p>
                      <a:r>
                        <a:rPr sz="1575" b="0">
                          <a:solidFill>
                            <a:srgbClr val="122E38"/>
                          </a:solidFill>
                          <a:latin typeface="DejaVu Sans"/>
                          <a:ea typeface="DejaVu Sans"/>
                          <a:cs typeface="DejaVu Sans"/>
                        </a:rPr>
                        <a:t>Persistent protection with low build-up</a:t>
                      </a:r>
                    </a:p>
                  </a:txBody>
                  <a:tcPr>
                    <a:solidFill>
                      <a:srgbClr val="EBF0EC"/>
                    </a:solidFill>
                  </a:tcPr>
                </a:tc>
                <a:extLst>
                  <a:ext uri="{0D108BD9-81ED-4DB2-BD59-A6C34878D82A}">
                    <a16:rowId xmlns:a16="http://schemas.microsoft.com/office/drawing/2014/main" val="10004"/>
                  </a:ext>
                </a:extLst>
              </a:tr>
              <a:tr h="546100">
                <a:tc>
                  <a:txBody>
                    <a:bodyPr/>
                    <a:lstStyle/>
                    <a:p>
                      <a:r>
                        <a:rPr sz="1575" b="1">
                          <a:solidFill>
                            <a:srgbClr val="122E38"/>
                          </a:solidFill>
                          <a:latin typeface="DejaVu Sans"/>
                          <a:ea typeface="DejaVu Sans"/>
                          <a:cs typeface="DejaVu Sans"/>
                        </a:rPr>
                        <a:t>Surface serum</a:t>
                      </a:r>
                    </a:p>
                  </a:txBody>
                  <a:tcPr>
                    <a:solidFill>
                      <a:srgbClr val="FFFFFF"/>
                    </a:solidFill>
                  </a:tcPr>
                </a:tc>
                <a:tc>
                  <a:txBody>
                    <a:bodyPr/>
                    <a:lstStyle/>
                    <a:p>
                      <a:r>
                        <a:rPr sz="1575" b="0">
                          <a:solidFill>
                            <a:srgbClr val="122E38"/>
                          </a:solidFill>
                          <a:latin typeface="DejaVu Sans"/>
                          <a:ea typeface="DejaVu Sans"/>
                          <a:cs typeface="DejaVu Sans"/>
                        </a:rPr>
                        <a:t>Recover / Maintain</a:t>
                      </a:r>
                    </a:p>
                  </a:txBody>
                  <a:tcPr>
                    <a:solidFill>
                      <a:srgbClr val="FFFFFF"/>
                    </a:solidFill>
                  </a:tcPr>
                </a:tc>
                <a:tc>
                  <a:txBody>
                    <a:bodyPr/>
                    <a:lstStyle/>
                    <a:p>
                      <a:r>
                        <a:rPr sz="1575" b="0">
                          <a:solidFill>
                            <a:srgbClr val="122E38"/>
                          </a:solidFill>
                          <a:latin typeface="DejaVu Sans"/>
                          <a:ea typeface="DejaVu Sans"/>
                          <a:cs typeface="DejaVu Sans"/>
                        </a:rPr>
                        <a:t>Slip, feel and surface quality</a:t>
                      </a:r>
                    </a:p>
                  </a:txBody>
                  <a:tcPr>
                    <a:solidFill>
                      <a:srgbClr val="FFFFFF"/>
                    </a:solidFill>
                  </a:tcPr>
                </a:tc>
                <a:extLst>
                  <a:ext uri="{0D108BD9-81ED-4DB2-BD59-A6C34878D82A}">
                    <a16:rowId xmlns:a16="http://schemas.microsoft.com/office/drawing/2014/main" val="10005"/>
                  </a:ext>
                </a:extLst>
              </a:tr>
            </a:tbl>
          </a:graphicData>
        </a:graphic>
      </p:graphicFrame>
      <p:sp>
        <p:nvSpPr>
          <p:cNvPr id="7" name="Rectangle 6">
            <a:extLst>
              <a:ext uri="{FF2B5EF4-FFF2-40B4-BE49-F238E27FC236}">
                <a16:creationId xmlns:a16="http://schemas.microsoft.com/office/drawing/2014/main" id="{369565DD-539D-47F1-9A75-5C9CC1FD3653}"/>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Ingredient selection follows the target state, endpoint, formulation compatibility and supporting data.</a:t>
            </a:r>
          </a:p>
        </p:txBody>
      </p:sp>
    </p:spTree>
    <p:extLst>
      <p:ext uri="{BB962C8B-B14F-4D97-AF65-F5344CB8AC3E}">
        <p14:creationId xmlns:p14="http://schemas.microsoft.com/office/powerpoint/2010/main" val="923116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F225D2-D5FE-4673-BBC2-56F5364F5A7F}"/>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3667DE94-1E0A-4173-BFE5-1FAE7BBD4DF9}"/>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Five application territories</a:t>
            </a:r>
          </a:p>
        </p:txBody>
      </p:sp>
      <p:sp>
        <p:nvSpPr>
          <p:cNvPr id="3" name="Rectangle 2">
            <a:extLst>
              <a:ext uri="{FF2B5EF4-FFF2-40B4-BE49-F238E27FC236}">
                <a16:creationId xmlns:a16="http://schemas.microsoft.com/office/drawing/2014/main" id="{17AF9747-1342-48A0-9EFB-2B5E73A28585}"/>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Exposure and morphology tailor the system without replacing the state model</a:t>
            </a:r>
          </a:p>
        </p:txBody>
      </p:sp>
      <p:sp>
        <p:nvSpPr>
          <p:cNvPr id="4" name="Rectangle 3">
            <a:extLst>
              <a:ext uri="{FF2B5EF4-FFF2-40B4-BE49-F238E27FC236}">
                <a16:creationId xmlns:a16="http://schemas.microsoft.com/office/drawing/2014/main" id="{7A02ADD1-F04F-482F-B3DD-91D6B21FEC7B}"/>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01216AE2-5CEA-4E8B-AC25-4AF7A888180A}"/>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11</a:t>
            </a:r>
          </a:p>
        </p:txBody>
      </p:sp>
      <p:graphicFrame>
        <p:nvGraphicFramePr>
          <p:cNvPr id="13" name="Table 12"/>
          <p:cNvGraphicFramePr/>
          <p:nvPr/>
        </p:nvGraphicFramePr>
        <p:xfrm>
          <a:off x="609600" y="2476500"/>
          <a:ext cx="10972800" cy="3333750"/>
        </p:xfrm>
        <a:graphic>
          <a:graphicData uri="http://schemas.openxmlformats.org/drawingml/2006/table">
            <a:tbl>
              <a:tblPr/>
              <a:tblGrid>
                <a:gridCol w="2952750">
                  <a:extLst>
                    <a:ext uri="{9D8B030D-6E8A-4147-A177-3AD203B41FA5}">
                      <a16:colId xmlns:a16="http://schemas.microsoft.com/office/drawing/2014/main" val="20000"/>
                    </a:ext>
                  </a:extLst>
                </a:gridCol>
                <a:gridCol w="4429125">
                  <a:extLst>
                    <a:ext uri="{9D8B030D-6E8A-4147-A177-3AD203B41FA5}">
                      <a16:colId xmlns:a16="http://schemas.microsoft.com/office/drawing/2014/main" val="20001"/>
                    </a:ext>
                  </a:extLst>
                </a:gridCol>
                <a:gridCol w="3590925">
                  <a:extLst>
                    <a:ext uri="{9D8B030D-6E8A-4147-A177-3AD203B41FA5}">
                      <a16:colId xmlns:a16="http://schemas.microsoft.com/office/drawing/2014/main" val="20002"/>
                    </a:ext>
                  </a:extLst>
                </a:gridCol>
              </a:tblGrid>
              <a:tr h="555625">
                <a:tc>
                  <a:txBody>
                    <a:bodyPr/>
                    <a:lstStyle/>
                    <a:p>
                      <a:r>
                        <a:rPr sz="1575" b="1">
                          <a:solidFill>
                            <a:srgbClr val="FFFFFF"/>
                          </a:solidFill>
                          <a:latin typeface="DejaVu Sans"/>
                          <a:ea typeface="DejaVu Sans"/>
                          <a:cs typeface="DejaVu Sans"/>
                        </a:rPr>
                        <a:t>Territory</a:t>
                      </a:r>
                    </a:p>
                  </a:txBody>
                  <a:tcPr>
                    <a:solidFill>
                      <a:srgbClr val="122E38"/>
                    </a:solidFill>
                  </a:tcPr>
                </a:tc>
                <a:tc>
                  <a:txBody>
                    <a:bodyPr/>
                    <a:lstStyle/>
                    <a:p>
                      <a:r>
                        <a:rPr sz="1575" b="1">
                          <a:solidFill>
                            <a:srgbClr val="FFFFFF"/>
                          </a:solidFill>
                          <a:latin typeface="DejaVu Sans"/>
                          <a:ea typeface="DejaVu Sans"/>
                          <a:cs typeface="DejaVu Sans"/>
                        </a:rPr>
                        <a:t>Design priority</a:t>
                      </a:r>
                    </a:p>
                  </a:txBody>
                  <a:tcPr>
                    <a:solidFill>
                      <a:srgbClr val="122E38"/>
                    </a:solidFill>
                  </a:tcPr>
                </a:tc>
                <a:tc>
                  <a:txBody>
                    <a:bodyPr/>
                    <a:lstStyle/>
                    <a:p>
                      <a:r>
                        <a:rPr sz="1575" b="1">
                          <a:solidFill>
                            <a:srgbClr val="FFFFFF"/>
                          </a:solidFill>
                          <a:latin typeface="DejaVu Sans"/>
                          <a:ea typeface="DejaVu Sans"/>
                          <a:cs typeface="DejaVu Sans"/>
                        </a:rPr>
                        <a:t>Proof emphasis</a:t>
                      </a:r>
                    </a:p>
                  </a:txBody>
                  <a:tcPr>
                    <a:solidFill>
                      <a:srgbClr val="122E38"/>
                    </a:solidFill>
                  </a:tcPr>
                </a:tc>
                <a:extLst>
                  <a:ext uri="{0D108BD9-81ED-4DB2-BD59-A6C34878D82A}">
                    <a16:rowId xmlns:a16="http://schemas.microsoft.com/office/drawing/2014/main" val="10000"/>
                  </a:ext>
                </a:extLst>
              </a:tr>
              <a:tr h="555625">
                <a:tc>
                  <a:txBody>
                    <a:bodyPr/>
                    <a:lstStyle/>
                    <a:p>
                      <a:r>
                        <a:rPr sz="1575" b="1">
                          <a:solidFill>
                            <a:srgbClr val="122E38"/>
                          </a:solidFill>
                          <a:latin typeface="DejaVu Sans"/>
                          <a:ea typeface="DejaVu Sans"/>
                          <a:cs typeface="DejaVu Sans"/>
                        </a:rPr>
                        <a:t>Bleach Resilience™</a:t>
                      </a:r>
                    </a:p>
                  </a:txBody>
                  <a:tcPr>
                    <a:solidFill>
                      <a:srgbClr val="FFFFFF"/>
                    </a:solidFill>
                  </a:tcPr>
                </a:tc>
                <a:tc>
                  <a:txBody>
                    <a:bodyPr/>
                    <a:lstStyle/>
                    <a:p>
                      <a:r>
                        <a:rPr sz="1575" b="0">
                          <a:solidFill>
                            <a:srgbClr val="122E38"/>
                          </a:solidFill>
                          <a:latin typeface="DejaVu Sans"/>
                          <a:ea typeface="DejaVu Sans"/>
                          <a:cs typeface="DejaVu Sans"/>
                        </a:rPr>
                        <a:t>Chemical exposure and fibre handling</a:t>
                      </a:r>
                    </a:p>
                  </a:txBody>
                  <a:tcPr>
                    <a:solidFill>
                      <a:srgbClr val="FFFFFF"/>
                    </a:solidFill>
                  </a:tcPr>
                </a:tc>
                <a:tc>
                  <a:txBody>
                    <a:bodyPr/>
                    <a:lstStyle/>
                    <a:p>
                      <a:r>
                        <a:rPr sz="1575" b="0">
                          <a:solidFill>
                            <a:srgbClr val="122E38"/>
                          </a:solidFill>
                          <a:latin typeface="DejaVu Sans"/>
                          <a:ea typeface="DejaVu Sans"/>
                          <a:cs typeface="DejaVu Sans"/>
                        </a:rPr>
                        <a:t>Breakage and tensile outcomes</a:t>
                      </a:r>
                    </a:p>
                  </a:txBody>
                  <a:tcPr>
                    <a:solidFill>
                      <a:srgbClr val="FFFFFF"/>
                    </a:solidFill>
                  </a:tcPr>
                </a:tc>
                <a:extLst>
                  <a:ext uri="{0D108BD9-81ED-4DB2-BD59-A6C34878D82A}">
                    <a16:rowId xmlns:a16="http://schemas.microsoft.com/office/drawing/2014/main" val="10001"/>
                  </a:ext>
                </a:extLst>
              </a:tr>
              <a:tr h="555625">
                <a:tc>
                  <a:txBody>
                    <a:bodyPr/>
                    <a:lstStyle/>
                    <a:p>
                      <a:r>
                        <a:rPr sz="1575" b="1">
                          <a:solidFill>
                            <a:srgbClr val="122E38"/>
                          </a:solidFill>
                          <a:latin typeface="DejaVu Sans"/>
                          <a:ea typeface="DejaVu Sans"/>
                          <a:cs typeface="DejaVu Sans"/>
                        </a:rPr>
                        <a:t>Thermal Resilience™</a:t>
                      </a:r>
                    </a:p>
                  </a:txBody>
                  <a:tcPr>
                    <a:solidFill>
                      <a:srgbClr val="EBF0EC"/>
                    </a:solidFill>
                  </a:tcPr>
                </a:tc>
                <a:tc>
                  <a:txBody>
                    <a:bodyPr/>
                    <a:lstStyle/>
                    <a:p>
                      <a:r>
                        <a:rPr sz="1575" b="0">
                          <a:solidFill>
                            <a:srgbClr val="122E38"/>
                          </a:solidFill>
                          <a:latin typeface="DejaVu Sans"/>
                          <a:ea typeface="DejaVu Sans"/>
                          <a:cs typeface="DejaVu Sans"/>
                        </a:rPr>
                        <a:t>Repeated heat styling</a:t>
                      </a:r>
                    </a:p>
                  </a:txBody>
                  <a:tcPr>
                    <a:solidFill>
                      <a:srgbClr val="EBF0EC"/>
                    </a:solidFill>
                  </a:tcPr>
                </a:tc>
                <a:tc>
                  <a:txBody>
                    <a:bodyPr/>
                    <a:lstStyle/>
                    <a:p>
                      <a:r>
                        <a:rPr sz="1575" b="0">
                          <a:solidFill>
                            <a:srgbClr val="122E38"/>
                          </a:solidFill>
                          <a:latin typeface="DejaVu Sans"/>
                          <a:ea typeface="DejaVu Sans"/>
                          <a:cs typeface="DejaVu Sans"/>
                        </a:rPr>
                        <a:t>Performance after heat cycles</a:t>
                      </a:r>
                    </a:p>
                  </a:txBody>
                  <a:tcPr>
                    <a:solidFill>
                      <a:srgbClr val="EBF0EC"/>
                    </a:solidFill>
                  </a:tcPr>
                </a:tc>
                <a:extLst>
                  <a:ext uri="{0D108BD9-81ED-4DB2-BD59-A6C34878D82A}">
                    <a16:rowId xmlns:a16="http://schemas.microsoft.com/office/drawing/2014/main" val="10002"/>
                  </a:ext>
                </a:extLst>
              </a:tr>
              <a:tr h="555625">
                <a:tc>
                  <a:txBody>
                    <a:bodyPr/>
                    <a:lstStyle/>
                    <a:p>
                      <a:r>
                        <a:rPr sz="1575" b="1">
                          <a:solidFill>
                            <a:srgbClr val="122E38"/>
                          </a:solidFill>
                          <a:latin typeface="DejaVu Sans"/>
                          <a:ea typeface="DejaVu Sans"/>
                          <a:cs typeface="DejaVu Sans"/>
                        </a:rPr>
                        <a:t>Color Resilience™</a:t>
                      </a:r>
                    </a:p>
                  </a:txBody>
                  <a:tcPr>
                    <a:solidFill>
                      <a:srgbClr val="FFFFFF"/>
                    </a:solidFill>
                  </a:tcPr>
                </a:tc>
                <a:tc>
                  <a:txBody>
                    <a:bodyPr/>
                    <a:lstStyle/>
                    <a:p>
                      <a:r>
                        <a:rPr sz="1575" b="0">
                          <a:solidFill>
                            <a:srgbClr val="122E38"/>
                          </a:solidFill>
                          <a:latin typeface="DejaVu Sans"/>
                          <a:ea typeface="DejaVu Sans"/>
                          <a:cs typeface="DejaVu Sans"/>
                        </a:rPr>
                        <a:t>Processed fibre and colour preservation</a:t>
                      </a:r>
                    </a:p>
                  </a:txBody>
                  <a:tcPr>
                    <a:solidFill>
                      <a:srgbClr val="FFFFFF"/>
                    </a:solidFill>
                  </a:tcPr>
                </a:tc>
                <a:tc>
                  <a:txBody>
                    <a:bodyPr/>
                    <a:lstStyle/>
                    <a:p>
                      <a:r>
                        <a:rPr sz="1575" b="0">
                          <a:solidFill>
                            <a:srgbClr val="122E38"/>
                          </a:solidFill>
                          <a:latin typeface="DejaVu Sans"/>
                          <a:ea typeface="DejaVu Sans"/>
                          <a:cs typeface="DejaVu Sans"/>
                        </a:rPr>
                        <a:t>Structure plus colour retention</a:t>
                      </a:r>
                    </a:p>
                  </a:txBody>
                  <a:tcPr>
                    <a:solidFill>
                      <a:srgbClr val="FFFFFF"/>
                    </a:solidFill>
                  </a:tcPr>
                </a:tc>
                <a:extLst>
                  <a:ext uri="{0D108BD9-81ED-4DB2-BD59-A6C34878D82A}">
                    <a16:rowId xmlns:a16="http://schemas.microsoft.com/office/drawing/2014/main" val="10003"/>
                  </a:ext>
                </a:extLst>
              </a:tr>
              <a:tr h="555625">
                <a:tc>
                  <a:txBody>
                    <a:bodyPr/>
                    <a:lstStyle/>
                    <a:p>
                      <a:r>
                        <a:rPr sz="1575" b="1">
                          <a:solidFill>
                            <a:srgbClr val="122E38"/>
                          </a:solidFill>
                          <a:latin typeface="DejaVu Sans"/>
                          <a:ea typeface="DejaVu Sans"/>
                          <a:cs typeface="DejaVu Sans"/>
                        </a:rPr>
                        <a:t>Curl Resilience™</a:t>
                      </a:r>
                    </a:p>
                  </a:txBody>
                  <a:tcPr>
                    <a:solidFill>
                      <a:srgbClr val="EBF0EC"/>
                    </a:solidFill>
                  </a:tcPr>
                </a:tc>
                <a:tc>
                  <a:txBody>
                    <a:bodyPr/>
                    <a:lstStyle/>
                    <a:p>
                      <a:r>
                        <a:rPr sz="1575" b="0">
                          <a:solidFill>
                            <a:srgbClr val="122E38"/>
                          </a:solidFill>
                          <a:latin typeface="DejaVu Sans"/>
                          <a:ea typeface="DejaVu Sans"/>
                          <a:cs typeface="DejaVu Sans"/>
                        </a:rPr>
                        <a:t>Curvature, friction and styling tension</a:t>
                      </a:r>
                    </a:p>
                  </a:txBody>
                  <a:tcPr>
                    <a:solidFill>
                      <a:srgbClr val="EBF0EC"/>
                    </a:solidFill>
                  </a:tcPr>
                </a:tc>
                <a:tc>
                  <a:txBody>
                    <a:bodyPr/>
                    <a:lstStyle/>
                    <a:p>
                      <a:r>
                        <a:rPr sz="1575" b="0">
                          <a:solidFill>
                            <a:srgbClr val="122E38"/>
                          </a:solidFill>
                          <a:latin typeface="DejaVu Sans"/>
                          <a:ea typeface="DejaVu Sans"/>
                          <a:cs typeface="DejaVu Sans"/>
                        </a:rPr>
                        <a:t>Grooming breakage and flexibility</a:t>
                      </a:r>
                    </a:p>
                  </a:txBody>
                  <a:tcPr>
                    <a:solidFill>
                      <a:srgbClr val="EBF0EC"/>
                    </a:solidFill>
                  </a:tcPr>
                </a:tc>
                <a:extLst>
                  <a:ext uri="{0D108BD9-81ED-4DB2-BD59-A6C34878D82A}">
                    <a16:rowId xmlns:a16="http://schemas.microsoft.com/office/drawing/2014/main" val="10004"/>
                  </a:ext>
                </a:extLst>
              </a:tr>
              <a:tr h="555625">
                <a:tc>
                  <a:txBody>
                    <a:bodyPr/>
                    <a:lstStyle/>
                    <a:p>
                      <a:r>
                        <a:rPr sz="1575" b="1">
                          <a:solidFill>
                            <a:srgbClr val="122E38"/>
                          </a:solidFill>
                          <a:latin typeface="DejaVu Sans"/>
                          <a:ea typeface="DejaVu Sans"/>
                          <a:cs typeface="DejaVu Sans"/>
                        </a:rPr>
                        <a:t>Age Resilience™</a:t>
                      </a:r>
                    </a:p>
                  </a:txBody>
                  <a:tcPr>
                    <a:solidFill>
                      <a:srgbClr val="FFFFFF"/>
                    </a:solidFill>
                  </a:tcPr>
                </a:tc>
                <a:tc>
                  <a:txBody>
                    <a:bodyPr/>
                    <a:lstStyle/>
                    <a:p>
                      <a:r>
                        <a:rPr sz="1575" b="0">
                          <a:solidFill>
                            <a:srgbClr val="122E38"/>
                          </a:solidFill>
                          <a:latin typeface="DejaVu Sans"/>
                          <a:ea typeface="DejaVu Sans"/>
                          <a:cs typeface="DejaVu Sans"/>
                        </a:rPr>
                        <a:t>Fibre weathering and accumulated history</a:t>
                      </a:r>
                    </a:p>
                  </a:txBody>
                  <a:tcPr>
                    <a:solidFill>
                      <a:srgbClr val="FFFFFF"/>
                    </a:solidFill>
                  </a:tcPr>
                </a:tc>
                <a:tc>
                  <a:txBody>
                    <a:bodyPr/>
                    <a:lstStyle/>
                    <a:p>
                      <a:r>
                        <a:rPr sz="1575" b="0">
                          <a:solidFill>
                            <a:srgbClr val="122E38"/>
                          </a:solidFill>
                          <a:latin typeface="DejaVu Sans"/>
                          <a:ea typeface="DejaVu Sans"/>
                          <a:cs typeface="DejaVu Sans"/>
                        </a:rPr>
                        <a:t>Handling and failure resistance</a:t>
                      </a:r>
                    </a:p>
                  </a:txBody>
                  <a:tcPr>
                    <a:solidFill>
                      <a:srgbClr val="FFFFFF"/>
                    </a:solidFill>
                  </a:tcPr>
                </a:tc>
                <a:extLst>
                  <a:ext uri="{0D108BD9-81ED-4DB2-BD59-A6C34878D82A}">
                    <a16:rowId xmlns:a16="http://schemas.microsoft.com/office/drawing/2014/main" val="10005"/>
                  </a:ext>
                </a:extLst>
              </a:tr>
            </a:tbl>
          </a:graphicData>
        </a:graphic>
      </p:graphicFrame>
      <p:sp>
        <p:nvSpPr>
          <p:cNvPr id="7" name="Rectangle 6">
            <a:extLst>
              <a:ext uri="{FF2B5EF4-FFF2-40B4-BE49-F238E27FC236}">
                <a16:creationId xmlns:a16="http://schemas.microsoft.com/office/drawing/2014/main" id="{DAA9FDC5-D46B-48D1-9E80-FEED2539D58E}"/>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“Age” refers here to fibre history and weathering. Curl pattern itself is not a damage diagnosis.</a:t>
            </a:r>
          </a:p>
        </p:txBody>
      </p:sp>
    </p:spTree>
    <p:extLst>
      <p:ext uri="{BB962C8B-B14F-4D97-AF65-F5344CB8AC3E}">
        <p14:creationId xmlns:p14="http://schemas.microsoft.com/office/powerpoint/2010/main" val="734420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9F31663-3CF2-4C01-96B5-2F3DFD577D15}"/>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4F424818-BDF5-4B5D-BF78-0C6A4B6359D9}"/>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The evidence must match the claim</a:t>
            </a:r>
          </a:p>
        </p:txBody>
      </p:sp>
      <p:sp>
        <p:nvSpPr>
          <p:cNvPr id="3" name="Rectangle 2">
            <a:extLst>
              <a:ext uri="{FF2B5EF4-FFF2-40B4-BE49-F238E27FC236}">
                <a16:creationId xmlns:a16="http://schemas.microsoft.com/office/drawing/2014/main" id="{A0733FAB-C876-4FBB-ACE2-212496FC8670}"/>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A proof architecture with separate endpoints</a:t>
            </a:r>
          </a:p>
        </p:txBody>
      </p:sp>
      <p:sp>
        <p:nvSpPr>
          <p:cNvPr id="4" name="Rectangle 3">
            <a:extLst>
              <a:ext uri="{FF2B5EF4-FFF2-40B4-BE49-F238E27FC236}">
                <a16:creationId xmlns:a16="http://schemas.microsoft.com/office/drawing/2014/main" id="{AE46F7D9-4244-4DDB-8CBE-FEB98F4D557C}"/>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2631D861-DE40-44D9-9DF9-A5B9D08A1C10}"/>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12</a:t>
            </a:r>
          </a:p>
        </p:txBody>
      </p:sp>
      <p:graphicFrame>
        <p:nvGraphicFramePr>
          <p:cNvPr id="13" name="Table 12"/>
          <p:cNvGraphicFramePr/>
          <p:nvPr/>
        </p:nvGraphicFramePr>
        <p:xfrm>
          <a:off x="609600" y="2476500"/>
          <a:ext cx="10972800" cy="3333750"/>
        </p:xfrm>
        <a:graphic>
          <a:graphicData uri="http://schemas.openxmlformats.org/drawingml/2006/table">
            <a:tbl>
              <a:tblPr/>
              <a:tblGrid>
                <a:gridCol w="3048000">
                  <a:extLst>
                    <a:ext uri="{9D8B030D-6E8A-4147-A177-3AD203B41FA5}">
                      <a16:colId xmlns:a16="http://schemas.microsoft.com/office/drawing/2014/main" val="20000"/>
                    </a:ext>
                  </a:extLst>
                </a:gridCol>
                <a:gridCol w="4143375">
                  <a:extLst>
                    <a:ext uri="{9D8B030D-6E8A-4147-A177-3AD203B41FA5}">
                      <a16:colId xmlns:a16="http://schemas.microsoft.com/office/drawing/2014/main" val="20001"/>
                    </a:ext>
                  </a:extLst>
                </a:gridCol>
                <a:gridCol w="3781425">
                  <a:extLst>
                    <a:ext uri="{9D8B030D-6E8A-4147-A177-3AD203B41FA5}">
                      <a16:colId xmlns:a16="http://schemas.microsoft.com/office/drawing/2014/main" val="20002"/>
                    </a:ext>
                  </a:extLst>
                </a:gridCol>
              </a:tblGrid>
              <a:tr h="555625">
                <a:tc>
                  <a:txBody>
                    <a:bodyPr/>
                    <a:lstStyle/>
                    <a:p>
                      <a:r>
                        <a:rPr sz="1500" b="1">
                          <a:solidFill>
                            <a:srgbClr val="FFFFFF"/>
                          </a:solidFill>
                          <a:latin typeface="DejaVu Sans"/>
                          <a:ea typeface="DejaVu Sans"/>
                          <a:cs typeface="DejaVu Sans"/>
                        </a:rPr>
                        <a:t>Endpoint</a:t>
                      </a:r>
                    </a:p>
                  </a:txBody>
                  <a:tcPr>
                    <a:solidFill>
                      <a:srgbClr val="122E38"/>
                    </a:solidFill>
                  </a:tcPr>
                </a:tc>
                <a:tc>
                  <a:txBody>
                    <a:bodyPr/>
                    <a:lstStyle/>
                    <a:p>
                      <a:r>
                        <a:rPr sz="1500" b="1">
                          <a:solidFill>
                            <a:srgbClr val="FFFFFF"/>
                          </a:solidFill>
                          <a:latin typeface="DejaVu Sans"/>
                          <a:ea typeface="DejaVu Sans"/>
                          <a:cs typeface="DejaVu Sans"/>
                        </a:rPr>
                        <a:t>Test approach</a:t>
                      </a:r>
                    </a:p>
                  </a:txBody>
                  <a:tcPr>
                    <a:solidFill>
                      <a:srgbClr val="122E38"/>
                    </a:solidFill>
                  </a:tcPr>
                </a:tc>
                <a:tc>
                  <a:txBody>
                    <a:bodyPr/>
                    <a:lstStyle/>
                    <a:p>
                      <a:r>
                        <a:rPr sz="1500" b="1">
                          <a:solidFill>
                            <a:srgbClr val="FFFFFF"/>
                          </a:solidFill>
                          <a:latin typeface="DejaVu Sans"/>
                          <a:ea typeface="DejaVu Sans"/>
                          <a:cs typeface="DejaVu Sans"/>
                        </a:rPr>
                        <a:t>What it can support</a:t>
                      </a:r>
                    </a:p>
                  </a:txBody>
                  <a:tcPr>
                    <a:solidFill>
                      <a:srgbClr val="122E38"/>
                    </a:solidFill>
                  </a:tcPr>
                </a:tc>
                <a:extLst>
                  <a:ext uri="{0D108BD9-81ED-4DB2-BD59-A6C34878D82A}">
                    <a16:rowId xmlns:a16="http://schemas.microsoft.com/office/drawing/2014/main" val="10000"/>
                  </a:ext>
                </a:extLst>
              </a:tr>
              <a:tr h="555625">
                <a:tc>
                  <a:txBody>
                    <a:bodyPr/>
                    <a:lstStyle/>
                    <a:p>
                      <a:r>
                        <a:rPr sz="1500" b="1">
                          <a:solidFill>
                            <a:srgbClr val="122E38"/>
                          </a:solidFill>
                          <a:latin typeface="DejaVu Sans"/>
                          <a:ea typeface="DejaVu Sans"/>
                          <a:cs typeface="DejaVu Sans"/>
                        </a:rPr>
                        <a:t>Tensile integrity / flexibility</a:t>
                      </a:r>
                    </a:p>
                  </a:txBody>
                  <a:tcPr>
                    <a:solidFill>
                      <a:srgbClr val="FFFFFF"/>
                    </a:solidFill>
                  </a:tcPr>
                </a:tc>
                <a:tc>
                  <a:txBody>
                    <a:bodyPr/>
                    <a:lstStyle/>
                    <a:p>
                      <a:r>
                        <a:rPr sz="1500" b="0">
                          <a:solidFill>
                            <a:srgbClr val="122E38"/>
                          </a:solidFill>
                          <a:latin typeface="DejaVu Sans"/>
                          <a:ea typeface="DejaVu Sans"/>
                          <a:cs typeface="DejaVu Sans"/>
                        </a:rPr>
                        <a:t>Force, stress, extension or work to break</a:t>
                      </a:r>
                    </a:p>
                  </a:txBody>
                  <a:tcPr>
                    <a:solidFill>
                      <a:srgbClr val="FFFFFF"/>
                    </a:solidFill>
                  </a:tcPr>
                </a:tc>
                <a:tc>
                  <a:txBody>
                    <a:bodyPr/>
                    <a:lstStyle/>
                    <a:p>
                      <a:r>
                        <a:rPr sz="1500" b="0">
                          <a:solidFill>
                            <a:srgbClr val="122E38"/>
                          </a:solidFill>
                          <a:latin typeface="DejaVu Sans"/>
                          <a:ea typeface="DejaVu Sans"/>
                          <a:cs typeface="DejaVu Sans"/>
                        </a:rPr>
                        <a:t>Specified mechanical improvement</a:t>
                      </a:r>
                    </a:p>
                  </a:txBody>
                  <a:tcPr>
                    <a:solidFill>
                      <a:srgbClr val="FFFFFF"/>
                    </a:solidFill>
                  </a:tcPr>
                </a:tc>
                <a:extLst>
                  <a:ext uri="{0D108BD9-81ED-4DB2-BD59-A6C34878D82A}">
                    <a16:rowId xmlns:a16="http://schemas.microsoft.com/office/drawing/2014/main" val="10001"/>
                  </a:ext>
                </a:extLst>
              </a:tr>
              <a:tr h="555625">
                <a:tc>
                  <a:txBody>
                    <a:bodyPr/>
                    <a:lstStyle/>
                    <a:p>
                      <a:r>
                        <a:rPr sz="1500" b="1">
                          <a:solidFill>
                            <a:srgbClr val="122E38"/>
                          </a:solidFill>
                          <a:latin typeface="DejaVu Sans"/>
                          <a:ea typeface="DejaVu Sans"/>
                          <a:cs typeface="DejaVu Sans"/>
                        </a:rPr>
                        <a:t>Grooming resilience</a:t>
                      </a:r>
                    </a:p>
                  </a:txBody>
                  <a:tcPr>
                    <a:solidFill>
                      <a:srgbClr val="EBF0EC"/>
                    </a:solidFill>
                  </a:tcPr>
                </a:tc>
                <a:tc>
                  <a:txBody>
                    <a:bodyPr/>
                    <a:lstStyle/>
                    <a:p>
                      <a:r>
                        <a:rPr sz="1500" b="0">
                          <a:solidFill>
                            <a:srgbClr val="122E38"/>
                          </a:solidFill>
                          <a:latin typeface="DejaVu Sans"/>
                          <a:ea typeface="DejaVu Sans"/>
                          <a:cs typeface="DejaVu Sans"/>
                        </a:rPr>
                        <a:t>Fragments or breaks under cyclic combing</a:t>
                      </a:r>
                    </a:p>
                  </a:txBody>
                  <a:tcPr>
                    <a:solidFill>
                      <a:srgbClr val="EBF0EC"/>
                    </a:solidFill>
                  </a:tcPr>
                </a:tc>
                <a:tc>
                  <a:txBody>
                    <a:bodyPr/>
                    <a:lstStyle/>
                    <a:p>
                      <a:r>
                        <a:rPr sz="1500" b="0">
                          <a:solidFill>
                            <a:srgbClr val="122E38"/>
                          </a:solidFill>
                          <a:latin typeface="DejaVu Sans"/>
                          <a:ea typeface="DejaVu Sans"/>
                          <a:cs typeface="DejaVu Sans"/>
                        </a:rPr>
                        <a:t>Less breakage under the tested conditions</a:t>
                      </a:r>
                    </a:p>
                  </a:txBody>
                  <a:tcPr>
                    <a:solidFill>
                      <a:srgbClr val="EBF0EC"/>
                    </a:solidFill>
                  </a:tcPr>
                </a:tc>
                <a:extLst>
                  <a:ext uri="{0D108BD9-81ED-4DB2-BD59-A6C34878D82A}">
                    <a16:rowId xmlns:a16="http://schemas.microsoft.com/office/drawing/2014/main" val="10002"/>
                  </a:ext>
                </a:extLst>
              </a:tr>
              <a:tr h="555625">
                <a:tc>
                  <a:txBody>
                    <a:bodyPr/>
                    <a:lstStyle/>
                    <a:p>
                      <a:r>
                        <a:rPr sz="1500" b="1">
                          <a:solidFill>
                            <a:srgbClr val="122E38"/>
                          </a:solidFill>
                          <a:latin typeface="DejaVu Sans"/>
                          <a:ea typeface="DejaVu Sans"/>
                          <a:cs typeface="DejaVu Sans"/>
                        </a:rPr>
                        <a:t>Manageability</a:t>
                      </a:r>
                    </a:p>
                  </a:txBody>
                  <a:tcPr>
                    <a:solidFill>
                      <a:srgbClr val="FFFFFF"/>
                    </a:solidFill>
                  </a:tcPr>
                </a:tc>
                <a:tc>
                  <a:txBody>
                    <a:bodyPr/>
                    <a:lstStyle/>
                    <a:p>
                      <a:r>
                        <a:rPr sz="1500" b="0">
                          <a:solidFill>
                            <a:srgbClr val="122E38"/>
                          </a:solidFill>
                          <a:latin typeface="DejaVu Sans"/>
                          <a:ea typeface="DejaVu Sans"/>
                          <a:cs typeface="DejaVu Sans"/>
                        </a:rPr>
                        <a:t>Wet and dry combing force</a:t>
                      </a:r>
                    </a:p>
                  </a:txBody>
                  <a:tcPr>
                    <a:solidFill>
                      <a:srgbClr val="FFFFFF"/>
                    </a:solidFill>
                  </a:tcPr>
                </a:tc>
                <a:tc>
                  <a:txBody>
                    <a:bodyPr/>
                    <a:lstStyle/>
                    <a:p>
                      <a:r>
                        <a:rPr sz="1500" b="0">
                          <a:solidFill>
                            <a:srgbClr val="122E38"/>
                          </a:solidFill>
                          <a:latin typeface="DejaVu Sans"/>
                          <a:ea typeface="DejaVu Sans"/>
                          <a:cs typeface="DejaVu Sans"/>
                        </a:rPr>
                        <a:t>Easier detangling and reduced combing force</a:t>
                      </a:r>
                    </a:p>
                  </a:txBody>
                  <a:tcPr>
                    <a:solidFill>
                      <a:srgbClr val="FFFFFF"/>
                    </a:solidFill>
                  </a:tcPr>
                </a:tc>
                <a:extLst>
                  <a:ext uri="{0D108BD9-81ED-4DB2-BD59-A6C34878D82A}">
                    <a16:rowId xmlns:a16="http://schemas.microsoft.com/office/drawing/2014/main" val="10003"/>
                  </a:ext>
                </a:extLst>
              </a:tr>
              <a:tr h="555625">
                <a:tc>
                  <a:txBody>
                    <a:bodyPr/>
                    <a:lstStyle/>
                    <a:p>
                      <a:r>
                        <a:rPr sz="1500" b="1">
                          <a:solidFill>
                            <a:srgbClr val="122E38"/>
                          </a:solidFill>
                          <a:latin typeface="DejaVu Sans"/>
                          <a:ea typeface="DejaVu Sans"/>
                          <a:cs typeface="DejaVu Sans"/>
                        </a:rPr>
                        <a:t>Surface condition</a:t>
                      </a:r>
                    </a:p>
                  </a:txBody>
                  <a:tcPr>
                    <a:solidFill>
                      <a:srgbClr val="EBF0EC"/>
                    </a:solidFill>
                  </a:tcPr>
                </a:tc>
                <a:tc>
                  <a:txBody>
                    <a:bodyPr/>
                    <a:lstStyle/>
                    <a:p>
                      <a:r>
                        <a:rPr sz="1500" b="0">
                          <a:solidFill>
                            <a:srgbClr val="122E38"/>
                          </a:solidFill>
                          <a:latin typeface="DejaVu Sans"/>
                          <a:ea typeface="DejaVu Sans"/>
                          <a:cs typeface="DejaVu Sans"/>
                        </a:rPr>
                        <a:t>Imaging with a defined scoring method</a:t>
                      </a:r>
                    </a:p>
                  </a:txBody>
                  <a:tcPr>
                    <a:solidFill>
                      <a:srgbClr val="EBF0EC"/>
                    </a:solidFill>
                  </a:tcPr>
                </a:tc>
                <a:tc>
                  <a:txBody>
                    <a:bodyPr/>
                    <a:lstStyle/>
                    <a:p>
                      <a:r>
                        <a:rPr sz="1500" b="0">
                          <a:solidFill>
                            <a:srgbClr val="122E38"/>
                          </a:solidFill>
                          <a:latin typeface="DejaVu Sans"/>
                          <a:ea typeface="DejaVu Sans"/>
                          <a:cs typeface="DejaVu Sans"/>
                        </a:rPr>
                        <a:t>Changes in surface appearance</a:t>
                      </a:r>
                    </a:p>
                  </a:txBody>
                  <a:tcPr>
                    <a:solidFill>
                      <a:srgbClr val="EBF0EC"/>
                    </a:solidFill>
                  </a:tcPr>
                </a:tc>
                <a:extLst>
                  <a:ext uri="{0D108BD9-81ED-4DB2-BD59-A6C34878D82A}">
                    <a16:rowId xmlns:a16="http://schemas.microsoft.com/office/drawing/2014/main" val="10004"/>
                  </a:ext>
                </a:extLst>
              </a:tr>
              <a:tr h="555625">
                <a:tc>
                  <a:txBody>
                    <a:bodyPr/>
                    <a:lstStyle/>
                    <a:p>
                      <a:r>
                        <a:rPr sz="1500" b="1">
                          <a:solidFill>
                            <a:srgbClr val="122E38"/>
                          </a:solidFill>
                          <a:latin typeface="DejaVu Sans"/>
                          <a:ea typeface="DejaVu Sans"/>
                          <a:cs typeface="DejaVu Sans"/>
                        </a:rPr>
                        <a:t>Colour preservation</a:t>
                      </a:r>
                    </a:p>
                  </a:txBody>
                  <a:tcPr>
                    <a:solidFill>
                      <a:srgbClr val="FFFFFF"/>
                    </a:solidFill>
                  </a:tcPr>
                </a:tc>
                <a:tc>
                  <a:txBody>
                    <a:bodyPr/>
                    <a:lstStyle/>
                    <a:p>
                      <a:r>
                        <a:rPr sz="1500" b="0">
                          <a:solidFill>
                            <a:srgbClr val="122E38"/>
                          </a:solidFill>
                          <a:latin typeface="DejaVu Sans"/>
                          <a:ea typeface="DejaVu Sans"/>
                          <a:cs typeface="DejaVu Sans"/>
                        </a:rPr>
                        <a:t>Instrumental colour after wash cycles</a:t>
                      </a:r>
                    </a:p>
                  </a:txBody>
                  <a:tcPr>
                    <a:solidFill>
                      <a:srgbClr val="FFFFFF"/>
                    </a:solidFill>
                  </a:tcPr>
                </a:tc>
                <a:tc>
                  <a:txBody>
                    <a:bodyPr/>
                    <a:lstStyle/>
                    <a:p>
                      <a:r>
                        <a:rPr sz="1500" b="0">
                          <a:solidFill>
                            <a:srgbClr val="122E38"/>
                          </a:solidFill>
                          <a:latin typeface="DejaVu Sans"/>
                          <a:ea typeface="DejaVu Sans"/>
                          <a:cs typeface="DejaVu Sans"/>
                        </a:rPr>
                        <a:t>Colour retention in the tested routine</a:t>
                      </a:r>
                    </a:p>
                  </a:txBody>
                  <a:tcPr>
                    <a:solidFill>
                      <a:srgbClr val="FFFFFF"/>
                    </a:solidFill>
                  </a:tcPr>
                </a:tc>
                <a:extLst>
                  <a:ext uri="{0D108BD9-81ED-4DB2-BD59-A6C34878D82A}">
                    <a16:rowId xmlns:a16="http://schemas.microsoft.com/office/drawing/2014/main" val="10005"/>
                  </a:ext>
                </a:extLst>
              </a:tr>
            </a:tbl>
          </a:graphicData>
        </a:graphic>
      </p:graphicFrame>
      <p:sp>
        <p:nvSpPr>
          <p:cNvPr id="7" name="Rectangle 6">
            <a:extLst>
              <a:ext uri="{FF2B5EF4-FFF2-40B4-BE49-F238E27FC236}">
                <a16:creationId xmlns:a16="http://schemas.microsoft.com/office/drawing/2014/main" id="{597E2836-2A6B-4F68-AFD5-81636D01DBE2}"/>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Combing performance and tensile fatigue are different endpoints. One does not automatically prove the other.</a:t>
            </a:r>
          </a:p>
        </p:txBody>
      </p:sp>
    </p:spTree>
    <p:extLst>
      <p:ext uri="{BB962C8B-B14F-4D97-AF65-F5344CB8AC3E}">
        <p14:creationId xmlns:p14="http://schemas.microsoft.com/office/powerpoint/2010/main" val="128997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1C26"/>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16E64D5-F618-45CA-845F-CA9CE21B522E}"/>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67D8C9"/>
                </a:solidFill>
                <a:latin typeface="DejaVu Sans"/>
                <a:ea typeface="DejaVu Sans"/>
                <a:cs typeface="DejaVu Sans"/>
              </a:defRPr>
            </a:pPr>
            <a:r>
              <a:rPr sz="1275" b="1">
                <a:solidFill>
                  <a:srgbClr val="67D8C9"/>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87CD3040-2641-483F-AC1A-7174BF7E0827}"/>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Repeated Stress Performance™</a:t>
            </a:r>
          </a:p>
        </p:txBody>
      </p:sp>
      <p:sp>
        <p:nvSpPr>
          <p:cNvPr id="3" name="Rectangle 2">
            <a:extLst>
              <a:ext uri="{FF2B5EF4-FFF2-40B4-BE49-F238E27FC236}">
                <a16:creationId xmlns:a16="http://schemas.microsoft.com/office/drawing/2014/main" id="{13B1C33C-788D-4079-8870-A62E932D4532}"/>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BED0D5"/>
                </a:solidFill>
                <a:latin typeface="DejaVu Sans"/>
                <a:ea typeface="DejaVu Sans"/>
                <a:cs typeface="DejaVu Sans"/>
              </a:defRPr>
            </a:pPr>
            <a:r>
              <a:rPr sz="1725" b="0">
                <a:solidFill>
                  <a:srgbClr val="BED0D5"/>
                </a:solidFill>
                <a:latin typeface="DejaVu Sans"/>
                <a:ea typeface="DejaVu Sans"/>
                <a:cs typeface="DejaVu Sans"/>
              </a:rPr>
              <a:t>A proposed test protocol, with a profile of outcomes rather than a premature single score</a:t>
            </a:r>
          </a:p>
        </p:txBody>
      </p:sp>
      <p:sp>
        <p:nvSpPr>
          <p:cNvPr id="4" name="Rectangle 3">
            <a:extLst>
              <a:ext uri="{FF2B5EF4-FFF2-40B4-BE49-F238E27FC236}">
                <a16:creationId xmlns:a16="http://schemas.microsoft.com/office/drawing/2014/main" id="{456E3369-34E2-4B51-A86E-B3C9A64539F4}"/>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AAC0C5"/>
                </a:solidFill>
                <a:latin typeface="DejaVu Sans"/>
                <a:ea typeface="DejaVu Sans"/>
                <a:cs typeface="DejaVu Sans"/>
              </a:defRPr>
            </a:pPr>
            <a:r>
              <a:rPr sz="900" b="0">
                <a:solidFill>
                  <a:srgbClr val="AAC0C5"/>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49770EBC-8C50-4E9D-84DB-1D6505D84D83}"/>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67D8C9"/>
                </a:solidFill>
                <a:latin typeface="DejaVu Sans"/>
                <a:ea typeface="DejaVu Sans"/>
                <a:cs typeface="DejaVu Sans"/>
              </a:defRPr>
            </a:pPr>
            <a:r>
              <a:rPr sz="1200" b="0">
                <a:solidFill>
                  <a:srgbClr val="67D8C9"/>
                </a:solidFill>
                <a:latin typeface="DejaVu Sans"/>
                <a:ea typeface="DejaVu Sans"/>
                <a:cs typeface="DejaVu Sans"/>
              </a:rPr>
              <a:t>13</a:t>
            </a:r>
          </a:p>
        </p:txBody>
      </p:sp>
      <p:sp>
        <p:nvSpPr>
          <p:cNvPr id="6" name="Rectangle 5">
            <a:extLst>
              <a:ext uri="{FF2B5EF4-FFF2-40B4-BE49-F238E27FC236}">
                <a16:creationId xmlns:a16="http://schemas.microsoft.com/office/drawing/2014/main" id="{097FE106-E2FD-4999-B1AE-CC25C4C8305D}"/>
              </a:ext>
            </a:extLst>
          </p:cNvPr>
          <p:cNvSpPr>
            <a:spLocks noGrp="1"/>
          </p:cNvSpPr>
          <p:nvPr/>
        </p:nvSpPr>
        <p:spPr>
          <a:xfrm>
            <a:off x="609600" y="2505075"/>
            <a:ext cx="762000" cy="514350"/>
          </a:xfrm>
          <a:prstGeom prst="rect">
            <a:avLst/>
          </a:prstGeom>
          <a:noFill/>
          <a:ln w="0">
            <a:noFill/>
          </a:ln>
        </p:spPr>
        <p:txBody>
          <a:bodyPr>
            <a:noAutofit/>
          </a:bodyPr>
          <a:lstStyle/>
          <a:p>
            <a:pPr>
              <a:defRPr sz="2850" b="1">
                <a:solidFill>
                  <a:srgbClr val="67D8C9"/>
                </a:solidFill>
                <a:latin typeface="DejaVu Sans"/>
                <a:ea typeface="DejaVu Sans"/>
                <a:cs typeface="DejaVu Sans"/>
              </a:defRPr>
            </a:pPr>
            <a:r>
              <a:rPr sz="2850" b="1">
                <a:solidFill>
                  <a:srgbClr val="67D8C9"/>
                </a:solidFill>
                <a:latin typeface="DejaVu Sans"/>
                <a:ea typeface="DejaVu Sans"/>
                <a:cs typeface="DejaVu Sans"/>
              </a:rPr>
              <a:t>01</a:t>
            </a:r>
          </a:p>
        </p:txBody>
      </p:sp>
      <p:sp>
        <p:nvSpPr>
          <p:cNvPr id="7" name="Rectangle 6">
            <a:extLst>
              <a:ext uri="{FF2B5EF4-FFF2-40B4-BE49-F238E27FC236}">
                <a16:creationId xmlns:a16="http://schemas.microsoft.com/office/drawing/2014/main" id="{E1FF493E-F643-41A6-BFF6-E164175C79AD}"/>
              </a:ext>
            </a:extLst>
          </p:cNvPr>
          <p:cNvSpPr>
            <a:spLocks noGrp="1"/>
          </p:cNvSpPr>
          <p:nvPr/>
        </p:nvSpPr>
        <p:spPr>
          <a:xfrm>
            <a:off x="1762125" y="2505075"/>
            <a:ext cx="2762250" cy="571500"/>
          </a:xfrm>
          <a:prstGeom prst="rect">
            <a:avLst/>
          </a:prstGeom>
          <a:noFill/>
          <a:ln w="0">
            <a:noFill/>
          </a:ln>
        </p:spPr>
        <p:txBody>
          <a:bodyPr>
            <a:noAutofit/>
          </a:bodyPr>
          <a:lstStyle/>
          <a:p>
            <a:pPr>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Baseline</a:t>
            </a:r>
          </a:p>
        </p:txBody>
      </p:sp>
      <p:sp>
        <p:nvSpPr>
          <p:cNvPr id="8" name="Rectangle 7">
            <a:extLst>
              <a:ext uri="{FF2B5EF4-FFF2-40B4-BE49-F238E27FC236}">
                <a16:creationId xmlns:a16="http://schemas.microsoft.com/office/drawing/2014/main" id="{14F39CB7-D86D-490B-A5CE-53522359F8DD}"/>
              </a:ext>
            </a:extLst>
          </p:cNvPr>
          <p:cNvSpPr>
            <a:spLocks noGrp="1"/>
          </p:cNvSpPr>
          <p:nvPr/>
        </p:nvSpPr>
        <p:spPr>
          <a:xfrm>
            <a:off x="4667250" y="2505075"/>
            <a:ext cx="6762750" cy="857250"/>
          </a:xfrm>
          <a:prstGeom prst="rect">
            <a:avLst/>
          </a:prstGeom>
          <a:noFill/>
          <a:ln w="0">
            <a:noFill/>
          </a:ln>
        </p:spPr>
        <p:txBody>
          <a:bodyPr>
            <a:noAutofit/>
          </a:bodyPr>
          <a:lstStyle/>
          <a:p>
            <a:pPr>
              <a:defRPr sz="1875" b="0">
                <a:solidFill>
                  <a:srgbClr val="CAD9DC"/>
                </a:solidFill>
                <a:latin typeface="DejaVu Sans"/>
                <a:ea typeface="DejaVu Sans"/>
                <a:cs typeface="DejaVu Sans"/>
              </a:defRPr>
            </a:pPr>
            <a:r>
              <a:rPr sz="1875" b="0">
                <a:solidFill>
                  <a:srgbClr val="CAD9DC"/>
                </a:solidFill>
                <a:latin typeface="DejaVu Sans"/>
                <a:ea typeface="DejaVu Sans"/>
                <a:cs typeface="DejaVu Sans"/>
              </a:rPr>
              <a:t>Characterise the starting fibre condition and select matched controls.</a:t>
            </a:r>
          </a:p>
        </p:txBody>
      </p:sp>
      <p:sp>
        <p:nvSpPr>
          <p:cNvPr id="9" name="Rectangle 8">
            <a:extLst>
              <a:ext uri="{FF2B5EF4-FFF2-40B4-BE49-F238E27FC236}">
                <a16:creationId xmlns:a16="http://schemas.microsoft.com/office/drawing/2014/main" id="{68A68256-07EC-4752-BB63-6EB9ABC2D2EE}"/>
              </a:ext>
            </a:extLst>
          </p:cNvPr>
          <p:cNvSpPr>
            <a:spLocks noGrp="1"/>
          </p:cNvSpPr>
          <p:nvPr/>
        </p:nvSpPr>
        <p:spPr>
          <a:xfrm>
            <a:off x="609600" y="3467100"/>
            <a:ext cx="762000" cy="514350"/>
          </a:xfrm>
          <a:prstGeom prst="rect">
            <a:avLst/>
          </a:prstGeom>
          <a:noFill/>
          <a:ln w="0">
            <a:noFill/>
          </a:ln>
        </p:spPr>
        <p:txBody>
          <a:bodyPr>
            <a:noAutofit/>
          </a:bodyPr>
          <a:lstStyle/>
          <a:p>
            <a:pPr>
              <a:defRPr sz="2850" b="1">
                <a:solidFill>
                  <a:srgbClr val="67D8C9"/>
                </a:solidFill>
                <a:latin typeface="DejaVu Sans"/>
                <a:ea typeface="DejaVu Sans"/>
                <a:cs typeface="DejaVu Sans"/>
              </a:defRPr>
            </a:pPr>
            <a:r>
              <a:rPr sz="2850" b="1">
                <a:solidFill>
                  <a:srgbClr val="67D8C9"/>
                </a:solidFill>
                <a:latin typeface="DejaVu Sans"/>
                <a:ea typeface="DejaVu Sans"/>
                <a:cs typeface="DejaVu Sans"/>
              </a:rPr>
              <a:t>02</a:t>
            </a:r>
          </a:p>
        </p:txBody>
      </p:sp>
      <p:sp>
        <p:nvSpPr>
          <p:cNvPr id="10" name="Rectangle 9">
            <a:extLst>
              <a:ext uri="{FF2B5EF4-FFF2-40B4-BE49-F238E27FC236}">
                <a16:creationId xmlns:a16="http://schemas.microsoft.com/office/drawing/2014/main" id="{859D77A6-14AA-4B48-802A-900017BE580E}"/>
              </a:ext>
            </a:extLst>
          </p:cNvPr>
          <p:cNvSpPr>
            <a:spLocks noGrp="1"/>
          </p:cNvSpPr>
          <p:nvPr/>
        </p:nvSpPr>
        <p:spPr>
          <a:xfrm>
            <a:off x="1762125" y="3467100"/>
            <a:ext cx="2762250" cy="571500"/>
          </a:xfrm>
          <a:prstGeom prst="rect">
            <a:avLst/>
          </a:prstGeom>
          <a:noFill/>
          <a:ln w="0">
            <a:noFill/>
          </a:ln>
        </p:spPr>
        <p:txBody>
          <a:bodyPr>
            <a:noAutofit/>
          </a:bodyPr>
          <a:lstStyle/>
          <a:p>
            <a:pPr>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Challenge</a:t>
            </a:r>
          </a:p>
        </p:txBody>
      </p:sp>
      <p:sp>
        <p:nvSpPr>
          <p:cNvPr id="11" name="Rectangle 10">
            <a:extLst>
              <a:ext uri="{FF2B5EF4-FFF2-40B4-BE49-F238E27FC236}">
                <a16:creationId xmlns:a16="http://schemas.microsoft.com/office/drawing/2014/main" id="{5BDD1CA7-643B-4682-90ED-7F53EA8C5A35}"/>
              </a:ext>
            </a:extLst>
          </p:cNvPr>
          <p:cNvSpPr>
            <a:spLocks noGrp="1"/>
          </p:cNvSpPr>
          <p:nvPr/>
        </p:nvSpPr>
        <p:spPr>
          <a:xfrm>
            <a:off x="4667250" y="3467100"/>
            <a:ext cx="6762750" cy="857250"/>
          </a:xfrm>
          <a:prstGeom prst="rect">
            <a:avLst/>
          </a:prstGeom>
          <a:noFill/>
          <a:ln w="0">
            <a:noFill/>
          </a:ln>
        </p:spPr>
        <p:txBody>
          <a:bodyPr>
            <a:noAutofit/>
          </a:bodyPr>
          <a:lstStyle/>
          <a:p>
            <a:pPr>
              <a:defRPr sz="1875" b="0">
                <a:solidFill>
                  <a:srgbClr val="CAD9DC"/>
                </a:solidFill>
                <a:latin typeface="DejaVu Sans"/>
                <a:ea typeface="DejaVu Sans"/>
                <a:cs typeface="DejaVu Sans"/>
              </a:defRPr>
            </a:pPr>
            <a:r>
              <a:rPr sz="1875" b="0">
                <a:solidFill>
                  <a:srgbClr val="CAD9DC"/>
                </a:solidFill>
                <a:latin typeface="DejaVu Sans"/>
                <a:ea typeface="DejaVu Sans"/>
                <a:cs typeface="DejaVu Sans"/>
              </a:rPr>
              <a:t>Apply a defined treatment, stress sequence and repeat-use schedule.</a:t>
            </a:r>
          </a:p>
        </p:txBody>
      </p:sp>
      <p:sp>
        <p:nvSpPr>
          <p:cNvPr id="12" name="Rectangle 11">
            <a:extLst>
              <a:ext uri="{FF2B5EF4-FFF2-40B4-BE49-F238E27FC236}">
                <a16:creationId xmlns:a16="http://schemas.microsoft.com/office/drawing/2014/main" id="{A2B86BD6-FB94-4855-9D7C-AA3C7A7252DF}"/>
              </a:ext>
            </a:extLst>
          </p:cNvPr>
          <p:cNvSpPr>
            <a:spLocks noGrp="1"/>
          </p:cNvSpPr>
          <p:nvPr/>
        </p:nvSpPr>
        <p:spPr>
          <a:xfrm>
            <a:off x="609600" y="4429125"/>
            <a:ext cx="762000" cy="514350"/>
          </a:xfrm>
          <a:prstGeom prst="rect">
            <a:avLst/>
          </a:prstGeom>
          <a:noFill/>
          <a:ln w="0">
            <a:noFill/>
          </a:ln>
        </p:spPr>
        <p:txBody>
          <a:bodyPr>
            <a:noAutofit/>
          </a:bodyPr>
          <a:lstStyle/>
          <a:p>
            <a:pPr>
              <a:defRPr sz="2850" b="1">
                <a:solidFill>
                  <a:srgbClr val="67D8C9"/>
                </a:solidFill>
                <a:latin typeface="DejaVu Sans"/>
                <a:ea typeface="DejaVu Sans"/>
                <a:cs typeface="DejaVu Sans"/>
              </a:defRPr>
            </a:pPr>
            <a:r>
              <a:rPr sz="2850" b="1">
                <a:solidFill>
                  <a:srgbClr val="67D8C9"/>
                </a:solidFill>
                <a:latin typeface="DejaVu Sans"/>
                <a:ea typeface="DejaVu Sans"/>
                <a:cs typeface="DejaVu Sans"/>
              </a:rPr>
              <a:t>03</a:t>
            </a:r>
          </a:p>
        </p:txBody>
      </p:sp>
      <p:sp>
        <p:nvSpPr>
          <p:cNvPr id="13" name="Rectangle 12">
            <a:extLst>
              <a:ext uri="{FF2B5EF4-FFF2-40B4-BE49-F238E27FC236}">
                <a16:creationId xmlns:a16="http://schemas.microsoft.com/office/drawing/2014/main" id="{A0924526-045C-44A6-977D-2F1D335EF252}"/>
              </a:ext>
            </a:extLst>
          </p:cNvPr>
          <p:cNvSpPr>
            <a:spLocks noGrp="1"/>
          </p:cNvSpPr>
          <p:nvPr/>
        </p:nvSpPr>
        <p:spPr>
          <a:xfrm>
            <a:off x="1762125" y="4429125"/>
            <a:ext cx="2762250" cy="571500"/>
          </a:xfrm>
          <a:prstGeom prst="rect">
            <a:avLst/>
          </a:prstGeom>
          <a:noFill/>
          <a:ln w="0">
            <a:noFill/>
          </a:ln>
        </p:spPr>
        <p:txBody>
          <a:bodyPr>
            <a:noAutofit/>
          </a:bodyPr>
          <a:lstStyle/>
          <a:p>
            <a:pPr>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Compare</a:t>
            </a:r>
          </a:p>
        </p:txBody>
      </p:sp>
      <p:sp>
        <p:nvSpPr>
          <p:cNvPr id="14" name="Rectangle 13">
            <a:extLst>
              <a:ext uri="{FF2B5EF4-FFF2-40B4-BE49-F238E27FC236}">
                <a16:creationId xmlns:a16="http://schemas.microsoft.com/office/drawing/2014/main" id="{939BD2D1-9CE6-4377-A7E7-968AB8E75414}"/>
              </a:ext>
            </a:extLst>
          </p:cNvPr>
          <p:cNvSpPr>
            <a:spLocks noGrp="1"/>
          </p:cNvSpPr>
          <p:nvPr/>
        </p:nvSpPr>
        <p:spPr>
          <a:xfrm>
            <a:off x="4667250" y="4429125"/>
            <a:ext cx="6762750" cy="857250"/>
          </a:xfrm>
          <a:prstGeom prst="rect">
            <a:avLst/>
          </a:prstGeom>
          <a:noFill/>
          <a:ln w="0">
            <a:noFill/>
          </a:ln>
        </p:spPr>
        <p:txBody>
          <a:bodyPr>
            <a:noAutofit/>
          </a:bodyPr>
          <a:lstStyle/>
          <a:p>
            <a:pPr>
              <a:defRPr sz="1875" b="0">
                <a:solidFill>
                  <a:srgbClr val="CAD9DC"/>
                </a:solidFill>
                <a:latin typeface="DejaVu Sans"/>
                <a:ea typeface="DejaVu Sans"/>
                <a:cs typeface="DejaVu Sans"/>
              </a:defRPr>
            </a:pPr>
            <a:r>
              <a:rPr sz="1875" b="0">
                <a:solidFill>
                  <a:srgbClr val="CAD9DC"/>
                </a:solidFill>
                <a:latin typeface="DejaVu Sans"/>
                <a:ea typeface="DejaVu Sans"/>
                <a:cs typeface="DejaVu Sans"/>
              </a:rPr>
              <a:t>Measure outcomes after cycles and treatment washout where relevant.</a:t>
            </a:r>
          </a:p>
        </p:txBody>
      </p:sp>
      <p:sp>
        <p:nvSpPr>
          <p:cNvPr id="15" name="Rectangle 14">
            <a:extLst>
              <a:ext uri="{FF2B5EF4-FFF2-40B4-BE49-F238E27FC236}">
                <a16:creationId xmlns:a16="http://schemas.microsoft.com/office/drawing/2014/main" id="{49527309-BB7E-4388-906B-162822866E5C}"/>
              </a:ext>
            </a:extLst>
          </p:cNvPr>
          <p:cNvSpPr>
            <a:spLocks noGrp="1"/>
          </p:cNvSpPr>
          <p:nvPr/>
        </p:nvSpPr>
        <p:spPr>
          <a:xfrm>
            <a:off x="609600" y="5657850"/>
            <a:ext cx="10972800" cy="628650"/>
          </a:xfrm>
          <a:prstGeom prst="rect">
            <a:avLst/>
          </a:prstGeom>
          <a:noFill/>
          <a:ln w="0">
            <a:noFill/>
          </a:ln>
        </p:spPr>
        <p:txBody>
          <a:bodyPr>
            <a:noAutofit/>
          </a:bodyPr>
          <a:lstStyle/>
          <a:p>
            <a:pPr>
              <a:defRPr sz="1650" b="0">
                <a:solidFill>
                  <a:srgbClr val="67D8C9"/>
                </a:solidFill>
                <a:latin typeface="DejaVu Sans"/>
                <a:ea typeface="DejaVu Sans"/>
                <a:cs typeface="DejaVu Sans"/>
              </a:defRPr>
            </a:pPr>
            <a:r>
              <a:rPr sz="1650" b="0">
                <a:solidFill>
                  <a:srgbClr val="67D8C9"/>
                </a:solidFill>
                <a:latin typeface="DejaVu Sans"/>
                <a:ea typeface="DejaVu Sans"/>
                <a:cs typeface="DejaVu Sans"/>
              </a:rPr>
              <a:t>Report uncertainty, damage history and hair type. An aggregate Resilience Index™ would require independent validation.</a:t>
            </a:r>
          </a:p>
        </p:txBody>
      </p:sp>
    </p:spTree>
    <p:extLst>
      <p:ext uri="{BB962C8B-B14F-4D97-AF65-F5344CB8AC3E}">
        <p14:creationId xmlns:p14="http://schemas.microsoft.com/office/powerpoint/2010/main" val="631448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7478954-9798-4FD0-BE59-4AEB1F5356EA}"/>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634C1835-FAA8-4C3E-B9A2-68BE7762BAA2}"/>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Commercial positioning and claim design</a:t>
            </a:r>
          </a:p>
        </p:txBody>
      </p:sp>
      <p:sp>
        <p:nvSpPr>
          <p:cNvPr id="3" name="Rectangle 2">
            <a:extLst>
              <a:ext uri="{FF2B5EF4-FFF2-40B4-BE49-F238E27FC236}">
                <a16:creationId xmlns:a16="http://schemas.microsoft.com/office/drawing/2014/main" id="{B2CD63D6-260A-4D23-851F-0ED2204749BB}"/>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Distinctiveness comes from the combination of a clear system and credible proof</a:t>
            </a:r>
          </a:p>
        </p:txBody>
      </p:sp>
      <p:sp>
        <p:nvSpPr>
          <p:cNvPr id="4" name="Rectangle 3">
            <a:extLst>
              <a:ext uri="{FF2B5EF4-FFF2-40B4-BE49-F238E27FC236}">
                <a16:creationId xmlns:a16="http://schemas.microsoft.com/office/drawing/2014/main" id="{168407F0-6C3F-4309-85C9-92C1A5F5535B}"/>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1D2AD2DD-87A0-4EEA-A47C-EAE9D09EC9B4}"/>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14</a:t>
            </a:r>
          </a:p>
        </p:txBody>
      </p:sp>
      <p:sp>
        <p:nvSpPr>
          <p:cNvPr id="6" name="Rectangle 5">
            <a:extLst>
              <a:ext uri="{FF2B5EF4-FFF2-40B4-BE49-F238E27FC236}">
                <a16:creationId xmlns:a16="http://schemas.microsoft.com/office/drawing/2014/main" id="{764BD24E-0270-4388-A954-9EAA6126F4CD}"/>
              </a:ext>
            </a:extLst>
          </p:cNvPr>
          <p:cNvSpPr>
            <a:spLocks noGrp="1"/>
          </p:cNvSpPr>
          <p:nvPr/>
        </p:nvSpPr>
        <p:spPr>
          <a:xfrm>
            <a:off x="609600" y="2571750"/>
            <a:ext cx="5143500" cy="476250"/>
          </a:xfrm>
          <a:prstGeom prst="rect">
            <a:avLst/>
          </a:prstGeom>
          <a:noFill/>
          <a:ln w="0">
            <a:noFill/>
          </a:ln>
        </p:spPr>
        <p:txBody>
          <a:bodyPr>
            <a:noAutofit/>
          </a:bodyPr>
          <a:lstStyle/>
          <a:p>
            <a:pPr>
              <a:defRPr sz="2175" b="1">
                <a:solidFill>
                  <a:srgbClr val="007D7B"/>
                </a:solidFill>
                <a:latin typeface="DejaVu Sans"/>
                <a:ea typeface="DejaVu Sans"/>
                <a:cs typeface="DejaVu Sans"/>
              </a:defRPr>
            </a:pPr>
            <a:r>
              <a:rPr sz="2175" b="1">
                <a:solidFill>
                  <a:srgbClr val="007D7B"/>
                </a:solidFill>
                <a:latin typeface="DejaVu Sans"/>
                <a:ea typeface="DejaVu Sans"/>
                <a:cs typeface="DejaVu Sans"/>
              </a:rPr>
              <a:t>The brand promise</a:t>
            </a:r>
          </a:p>
        </p:txBody>
      </p:sp>
      <p:sp>
        <p:nvSpPr>
          <p:cNvPr id="7" name="Rectangle 6">
            <a:extLst>
              <a:ext uri="{FF2B5EF4-FFF2-40B4-BE49-F238E27FC236}">
                <a16:creationId xmlns:a16="http://schemas.microsoft.com/office/drawing/2014/main" id="{B5A6CDAA-727D-4033-9BE4-5D080B28A72D}"/>
              </a:ext>
            </a:extLst>
          </p:cNvPr>
          <p:cNvSpPr>
            <a:spLocks noGrp="1"/>
          </p:cNvSpPr>
          <p:nvPr/>
        </p:nvSpPr>
        <p:spPr>
          <a:xfrm>
            <a:off x="609600" y="3257550"/>
            <a:ext cx="5286375" cy="1362075"/>
          </a:xfrm>
          <a:prstGeom prst="rect">
            <a:avLst/>
          </a:prstGeom>
          <a:noFill/>
          <a:ln w="0">
            <a:noFill/>
          </a:ln>
        </p:spPr>
        <p:txBody>
          <a:bodyPr>
            <a:noAutofit/>
          </a:bodyPr>
          <a:lstStyle/>
          <a:p>
            <a:pPr>
              <a:defRPr sz="2625" b="1">
                <a:solidFill>
                  <a:srgbClr val="122E38"/>
                </a:solidFill>
                <a:latin typeface="DejaVu Sans"/>
                <a:ea typeface="DejaVu Sans"/>
                <a:cs typeface="DejaVu Sans"/>
              </a:defRPr>
            </a:pPr>
            <a:r>
              <a:rPr sz="2625" b="1">
                <a:solidFill>
                  <a:srgbClr val="122E38"/>
                </a:solidFill>
                <a:latin typeface="DejaVu Sans"/>
                <a:ea typeface="DejaVu Sans"/>
                <a:cs typeface="DejaVu Sans"/>
              </a:rPr>
              <a:t>Hair care designed for the stresses your hair will face next.</a:t>
            </a:r>
          </a:p>
        </p:txBody>
      </p:sp>
      <p:sp>
        <p:nvSpPr>
          <p:cNvPr id="8" name="Rectangle 7">
            <a:extLst>
              <a:ext uri="{FF2B5EF4-FFF2-40B4-BE49-F238E27FC236}">
                <a16:creationId xmlns:a16="http://schemas.microsoft.com/office/drawing/2014/main" id="{B69DC83B-D868-4F2A-BB60-CB1EF071EEC6}"/>
              </a:ext>
            </a:extLst>
          </p:cNvPr>
          <p:cNvSpPr>
            <a:spLocks noGrp="1"/>
          </p:cNvSpPr>
          <p:nvPr/>
        </p:nvSpPr>
        <p:spPr>
          <a:xfrm>
            <a:off x="6848475" y="2571750"/>
            <a:ext cx="4762500" cy="476250"/>
          </a:xfrm>
          <a:prstGeom prst="rect">
            <a:avLst/>
          </a:prstGeom>
          <a:noFill/>
          <a:ln w="0">
            <a:noFill/>
          </a:ln>
        </p:spPr>
        <p:txBody>
          <a:bodyPr>
            <a:noAutofit/>
          </a:bodyPr>
          <a:lstStyle/>
          <a:p>
            <a:pPr>
              <a:defRPr sz="2175" b="1">
                <a:solidFill>
                  <a:srgbClr val="007D7B"/>
                </a:solidFill>
                <a:latin typeface="DejaVu Sans"/>
                <a:ea typeface="DejaVu Sans"/>
                <a:cs typeface="DejaVu Sans"/>
              </a:defRPr>
            </a:pPr>
            <a:r>
              <a:rPr sz="2175" b="1">
                <a:solidFill>
                  <a:srgbClr val="007D7B"/>
                </a:solidFill>
                <a:latin typeface="DejaVu Sans"/>
                <a:ea typeface="DejaVu Sans"/>
                <a:cs typeface="DejaVu Sans"/>
              </a:rPr>
              <a:t>The evidence promise</a:t>
            </a:r>
          </a:p>
        </p:txBody>
      </p:sp>
      <p:sp>
        <p:nvSpPr>
          <p:cNvPr id="9" name="Rectangle 8">
            <a:extLst>
              <a:ext uri="{FF2B5EF4-FFF2-40B4-BE49-F238E27FC236}">
                <a16:creationId xmlns:a16="http://schemas.microsoft.com/office/drawing/2014/main" id="{C5D1D824-64FF-4C61-B1B1-73B65D45DB7D}"/>
              </a:ext>
            </a:extLst>
          </p:cNvPr>
          <p:cNvSpPr>
            <a:spLocks noGrp="1"/>
          </p:cNvSpPr>
          <p:nvPr/>
        </p:nvSpPr>
        <p:spPr>
          <a:xfrm>
            <a:off x="6848475" y="3257550"/>
            <a:ext cx="4695825" cy="1543050"/>
          </a:xfrm>
          <a:prstGeom prst="rect">
            <a:avLst/>
          </a:prstGeom>
          <a:noFill/>
          <a:ln w="0">
            <a:noFill/>
          </a:ln>
        </p:spPr>
        <p:txBody>
          <a:bodyPr>
            <a:noAutofit/>
          </a:bodyPr>
          <a:lstStyle/>
          <a:p>
            <a:pPr>
              <a:defRPr sz="2100" b="0">
                <a:solidFill>
                  <a:srgbClr val="122E38"/>
                </a:solidFill>
                <a:latin typeface="DejaVu Sans"/>
                <a:ea typeface="DejaVu Sans"/>
                <a:cs typeface="DejaVu Sans"/>
              </a:defRPr>
            </a:pPr>
            <a:r>
              <a:rPr sz="2100" b="0">
                <a:solidFill>
                  <a:srgbClr val="122E38"/>
                </a:solidFill>
                <a:latin typeface="DejaVu Sans"/>
                <a:ea typeface="DejaVu Sans"/>
                <a:cs typeface="DejaVu Sans"/>
              </a:rPr>
              <a:t>A specified improvement, for a defined hair condition, under a relevant repeated-stress protocol.</a:t>
            </a:r>
          </a:p>
        </p:txBody>
      </p:sp>
      <p:sp>
        <p:nvSpPr>
          <p:cNvPr id="10" name="Rectangle 9">
            <a:extLst>
              <a:ext uri="{FF2B5EF4-FFF2-40B4-BE49-F238E27FC236}">
                <a16:creationId xmlns:a16="http://schemas.microsoft.com/office/drawing/2014/main" id="{C41DBE07-AFF6-4979-A2AA-A00C0AB30AD2}"/>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Candidate claim: “Helps hair remain structurally resilient through repeated stress.” Use only with relevant supporting data.</a:t>
            </a:r>
          </a:p>
        </p:txBody>
      </p:sp>
    </p:spTree>
    <p:extLst>
      <p:ext uri="{BB962C8B-B14F-4D97-AF65-F5344CB8AC3E}">
        <p14:creationId xmlns:p14="http://schemas.microsoft.com/office/powerpoint/2010/main" val="133742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B4C3957-0B52-42CA-9BF2-DFF2DAEDADDA}"/>
              </a:ext>
            </a:extLst>
          </p:cNvPr>
          <p:cNvSpPr>
            <a:spLocks noGrp="1"/>
          </p:cNvSpPr>
          <p:nvPr/>
        </p:nvSpPr>
        <p:spPr>
          <a:xfrm>
            <a:off x="609600" y="400050"/>
            <a:ext cx="5905500" cy="342900"/>
          </a:xfrm>
          <a:prstGeom prst="rect">
            <a:avLst/>
          </a:prstGeom>
          <a:noFill/>
          <a:ln w="0">
            <a:noFill/>
          </a:ln>
        </p:spPr>
        <p:txBody>
          <a:bodyPr>
            <a:noAutofit/>
          </a:bodyPr>
          <a:lstStyle/>
          <a:p>
            <a:pPr>
              <a:defRPr sz="1725" b="1">
                <a:solidFill>
                  <a:srgbClr val="67D8C9"/>
                </a:solidFill>
                <a:latin typeface="DejaVu Sans"/>
                <a:ea typeface="DejaVu Sans"/>
                <a:cs typeface="DejaVu Sans"/>
              </a:defRPr>
            </a:pPr>
            <a:r>
              <a:rPr sz="1725" b="1">
                <a:solidFill>
                  <a:srgbClr val="67D8C9"/>
                </a:solidFill>
                <a:latin typeface="DejaVu Sans"/>
                <a:ea typeface="DejaVu Sans"/>
                <a:cs typeface="DejaVu Sans"/>
              </a:rPr>
              <a:t>IPEGLOR NEXUS™</a:t>
            </a:r>
          </a:p>
        </p:txBody>
      </p:sp>
      <p:sp>
        <p:nvSpPr>
          <p:cNvPr id="3" name="Rectangle 2">
            <a:extLst>
              <a:ext uri="{FF2B5EF4-FFF2-40B4-BE49-F238E27FC236}">
                <a16:creationId xmlns:a16="http://schemas.microsoft.com/office/drawing/2014/main" id="{79A9595C-1C37-455F-BB09-DF2794195B0F}"/>
              </a:ext>
            </a:extLst>
          </p:cNvPr>
          <p:cNvSpPr>
            <a:spLocks noGrp="1"/>
          </p:cNvSpPr>
          <p:nvPr/>
        </p:nvSpPr>
        <p:spPr>
          <a:xfrm>
            <a:off x="609600" y="1771650"/>
            <a:ext cx="6572250" cy="1400175"/>
          </a:xfrm>
          <a:prstGeom prst="rect">
            <a:avLst/>
          </a:prstGeom>
          <a:noFill/>
          <a:ln w="0">
            <a:noFill/>
          </a:ln>
        </p:spPr>
        <p:txBody>
          <a:bodyPr>
            <a:noAutofit/>
          </a:bodyPr>
          <a:lstStyle/>
          <a:p>
            <a:pPr>
              <a:defRPr sz="3975" b="1">
                <a:solidFill>
                  <a:srgbClr val="FFFFFF"/>
                </a:solidFill>
                <a:latin typeface="DejaVu Sans"/>
                <a:ea typeface="DejaVu Sans"/>
                <a:cs typeface="DejaVu Sans"/>
              </a:defRPr>
            </a:pPr>
            <a:r>
              <a:rPr sz="3975" b="1">
                <a:solidFill>
                  <a:srgbClr val="FFFFFF"/>
                </a:solidFill>
                <a:latin typeface="DejaVu Sans"/>
                <a:ea typeface="DejaVu Sans"/>
                <a:cs typeface="DejaVu Sans"/>
              </a:rPr>
              <a:t>Hair repair</a:t>
            </a:r>
          </a:p>
          <a:p>
            <a:pPr>
              <a:defRPr sz="3975" b="1">
                <a:solidFill>
                  <a:srgbClr val="FFFFFF"/>
                </a:solidFill>
                <a:latin typeface="DejaVu Sans"/>
                <a:ea typeface="DejaVu Sans"/>
                <a:cs typeface="DejaVu Sans"/>
              </a:defRPr>
            </a:pPr>
            <a:r>
              <a:rPr sz="3975" b="1">
                <a:solidFill>
                  <a:srgbClr val="FFFFFF"/>
                </a:solidFill>
                <a:latin typeface="DejaVu Sans"/>
                <a:ea typeface="DejaVu Sans"/>
                <a:cs typeface="DejaVu Sans"/>
              </a:rPr>
              <a:t>fixes damage.</a:t>
            </a:r>
          </a:p>
        </p:txBody>
      </p:sp>
      <p:sp>
        <p:nvSpPr>
          <p:cNvPr id="4" name="Rectangle 3">
            <a:extLst>
              <a:ext uri="{FF2B5EF4-FFF2-40B4-BE49-F238E27FC236}">
                <a16:creationId xmlns:a16="http://schemas.microsoft.com/office/drawing/2014/main" id="{B6682182-EB2E-440E-8551-B110EFC123D6}"/>
              </a:ext>
            </a:extLst>
          </p:cNvPr>
          <p:cNvSpPr>
            <a:spLocks noGrp="1"/>
          </p:cNvSpPr>
          <p:nvPr/>
        </p:nvSpPr>
        <p:spPr>
          <a:xfrm>
            <a:off x="609600" y="3438525"/>
            <a:ext cx="6715125" cy="1952625"/>
          </a:xfrm>
          <a:prstGeom prst="rect">
            <a:avLst/>
          </a:prstGeom>
          <a:noFill/>
          <a:ln w="0">
            <a:noFill/>
          </a:ln>
        </p:spPr>
        <p:txBody>
          <a:bodyPr>
            <a:noAutofit/>
          </a:bodyPr>
          <a:lstStyle/>
          <a:p>
            <a:pPr>
              <a:defRPr sz="3975" b="1">
                <a:solidFill>
                  <a:srgbClr val="67D8C9"/>
                </a:solidFill>
                <a:latin typeface="DejaVu Sans"/>
                <a:ea typeface="DejaVu Sans"/>
                <a:cs typeface="DejaVu Sans"/>
              </a:defRPr>
            </a:pPr>
            <a:r>
              <a:rPr sz="3975" b="1">
                <a:solidFill>
                  <a:srgbClr val="67D8C9"/>
                </a:solidFill>
                <a:latin typeface="DejaVu Sans"/>
                <a:ea typeface="DejaVu Sans"/>
                <a:cs typeface="DejaVu Sans"/>
              </a:rPr>
              <a:t>Hair resilience</a:t>
            </a:r>
          </a:p>
          <a:p>
            <a:pPr>
              <a:defRPr sz="3975" b="1">
                <a:solidFill>
                  <a:srgbClr val="67D8C9"/>
                </a:solidFill>
                <a:latin typeface="DejaVu Sans"/>
                <a:ea typeface="DejaVu Sans"/>
                <a:cs typeface="DejaVu Sans"/>
              </a:defRPr>
            </a:pPr>
            <a:r>
              <a:rPr sz="3975" b="1">
                <a:solidFill>
                  <a:srgbClr val="67D8C9"/>
                </a:solidFill>
                <a:latin typeface="DejaVu Sans"/>
                <a:ea typeface="DejaVu Sans"/>
                <a:cs typeface="DejaVu Sans"/>
              </a:rPr>
              <a:t>designs for what</a:t>
            </a:r>
          </a:p>
          <a:p>
            <a:pPr>
              <a:defRPr sz="3975" b="1">
                <a:solidFill>
                  <a:srgbClr val="67D8C9"/>
                </a:solidFill>
                <a:latin typeface="DejaVu Sans"/>
                <a:ea typeface="DejaVu Sans"/>
                <a:cs typeface="DejaVu Sans"/>
              </a:defRPr>
            </a:pPr>
            <a:r>
              <a:rPr sz="3975" b="1">
                <a:solidFill>
                  <a:srgbClr val="67D8C9"/>
                </a:solidFill>
                <a:latin typeface="DejaVu Sans"/>
                <a:ea typeface="DejaVu Sans"/>
                <a:cs typeface="DejaVu Sans"/>
              </a:rPr>
              <a:t>happens next.</a:t>
            </a:r>
          </a:p>
        </p:txBody>
      </p:sp>
      <p:sp>
        <p:nvSpPr>
          <p:cNvPr id="5" name="Rectangle 4">
            <a:extLst>
              <a:ext uri="{FF2B5EF4-FFF2-40B4-BE49-F238E27FC236}">
                <a16:creationId xmlns:a16="http://schemas.microsoft.com/office/drawing/2014/main" id="{99C1B071-EAE8-4B69-8BA6-AA2A025D3740}"/>
              </a:ext>
            </a:extLst>
          </p:cNvPr>
          <p:cNvSpPr>
            <a:spLocks noGrp="1"/>
          </p:cNvSpPr>
          <p:nvPr/>
        </p:nvSpPr>
        <p:spPr>
          <a:xfrm>
            <a:off x="609600" y="6096000"/>
            <a:ext cx="7429500" cy="342900"/>
          </a:xfrm>
          <a:prstGeom prst="rect">
            <a:avLst/>
          </a:prstGeom>
          <a:noFill/>
          <a:ln w="0">
            <a:noFill/>
          </a:ln>
        </p:spPr>
        <p:txBody>
          <a:bodyPr>
            <a:noAutofit/>
          </a:bodyPr>
          <a:lstStyle/>
          <a:p>
            <a:pPr>
              <a:defRPr sz="1500" b="0">
                <a:solidFill>
                  <a:srgbClr val="FFFFFF"/>
                </a:solidFill>
                <a:latin typeface="DejaVu Sans"/>
                <a:ea typeface="DejaVu Sans"/>
                <a:cs typeface="DejaVu Sans"/>
              </a:defRPr>
            </a:pPr>
            <a:r>
              <a:rPr sz="1500" b="0">
                <a:solidFill>
                  <a:srgbClr val="FFFFFF"/>
                </a:solidFill>
                <a:latin typeface="DejaVu Sans"/>
                <a:ea typeface="DejaVu Sans"/>
                <a:cs typeface="DejaVu Sans"/>
              </a:rPr>
              <a:t>STRUCTURAL HAIR RESILIENCE™</a:t>
            </a:r>
          </a:p>
        </p:txBody>
      </p:sp>
    </p:spTree>
    <p:extLst>
      <p:ext uri="{BB962C8B-B14F-4D97-AF65-F5344CB8AC3E}">
        <p14:creationId xmlns:p14="http://schemas.microsoft.com/office/powerpoint/2010/main" val="67643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5F0"/>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B422963-E25B-4BCB-AB3A-FB23D6D68E80}"/>
              </a:ext>
            </a:extLst>
          </p:cNvPr>
          <p:cNvSpPr>
            <a:spLocks noGrp="1"/>
          </p:cNvSpPr>
          <p:nvPr/>
        </p:nvSpPr>
        <p:spPr>
          <a:xfrm>
            <a:off x="609600" y="304800"/>
            <a:ext cx="6191250" cy="285750"/>
          </a:xfrm>
          <a:prstGeom prst="rect">
            <a:avLst/>
          </a:prstGeom>
          <a:noFill/>
          <a:ln w="0">
            <a:noFill/>
          </a:ln>
        </p:spPr>
        <p:txBody>
          <a:bodyPr>
            <a:noAutofit/>
          </a:bodyPr>
          <a:lstStyle/>
          <a:p>
            <a:pPr>
              <a:defRPr sz="1275" b="1">
                <a:solidFill>
                  <a:srgbClr val="007D7B"/>
                </a:solidFill>
                <a:latin typeface="DejaVu Sans"/>
                <a:ea typeface="DejaVu Sans"/>
                <a:cs typeface="DejaVu Sans"/>
              </a:defRPr>
            </a:pPr>
            <a:r>
              <a:rPr sz="1275" b="1">
                <a:solidFill>
                  <a:srgbClr val="007D7B"/>
                </a:solidFill>
                <a:latin typeface="DejaVu Sans"/>
                <a:ea typeface="DejaVu Sans"/>
                <a:cs typeface="DejaVu Sans"/>
              </a:rPr>
              <a:t>IPEGLOR NEXUS™</a:t>
            </a:r>
          </a:p>
        </p:txBody>
      </p:sp>
      <p:sp>
        <p:nvSpPr>
          <p:cNvPr id="2" name="Rectangle 1">
            <a:extLst>
              <a:ext uri="{FF2B5EF4-FFF2-40B4-BE49-F238E27FC236}">
                <a16:creationId xmlns:a16="http://schemas.microsoft.com/office/drawing/2014/main" id="{15EB3B6D-A738-414B-8BA7-CDC0FA0E8E05}"/>
              </a:ext>
            </a:extLst>
          </p:cNvPr>
          <p:cNvSpPr>
            <a:spLocks noGrp="1"/>
          </p:cNvSpPr>
          <p:nvPr/>
        </p:nvSpPr>
        <p:spPr>
          <a:xfrm>
            <a:off x="609600" y="895350"/>
            <a:ext cx="10972800" cy="952500"/>
          </a:xfrm>
          <a:prstGeom prst="rect">
            <a:avLst/>
          </a:prstGeom>
          <a:noFill/>
          <a:ln w="0">
            <a:noFill/>
          </a:ln>
        </p:spPr>
        <p:txBody>
          <a:bodyPr>
            <a:noAutofit/>
          </a:bodyPr>
          <a:lstStyle/>
          <a:p>
            <a:pPr>
              <a:defRPr sz="3300" b="1">
                <a:solidFill>
                  <a:srgbClr val="122E38"/>
                </a:solidFill>
                <a:latin typeface="DejaVu Sans"/>
                <a:ea typeface="DejaVu Sans"/>
                <a:cs typeface="DejaVu Sans"/>
              </a:defRPr>
            </a:pPr>
            <a:r>
              <a:rPr sz="3300" b="1">
                <a:solidFill>
                  <a:srgbClr val="122E38"/>
                </a:solidFill>
                <a:latin typeface="DejaVu Sans"/>
                <a:ea typeface="DejaVu Sans"/>
                <a:cs typeface="DejaVu Sans"/>
              </a:rPr>
              <a:t>Sources and framework status</a:t>
            </a:r>
          </a:p>
        </p:txBody>
      </p:sp>
      <p:sp>
        <p:nvSpPr>
          <p:cNvPr id="3" name="Rectangle 2">
            <a:extLst>
              <a:ext uri="{FF2B5EF4-FFF2-40B4-BE49-F238E27FC236}">
                <a16:creationId xmlns:a16="http://schemas.microsoft.com/office/drawing/2014/main" id="{FF75D11B-EF3B-4A18-B6FC-DF56F9661E8B}"/>
              </a:ext>
            </a:extLst>
          </p:cNvPr>
          <p:cNvSpPr>
            <a:spLocks noGrp="1"/>
          </p:cNvSpPr>
          <p:nvPr/>
        </p:nvSpPr>
        <p:spPr>
          <a:xfrm>
            <a:off x="609600" y="1866900"/>
            <a:ext cx="10972800" cy="533400"/>
          </a:xfrm>
          <a:prstGeom prst="rect">
            <a:avLst/>
          </a:prstGeom>
          <a:noFill/>
          <a:ln w="0">
            <a:noFill/>
          </a:ln>
        </p:spPr>
        <p:txBody>
          <a:bodyPr>
            <a:noAutofit/>
          </a:bodyPr>
          <a:lstStyle/>
          <a:p>
            <a:pPr>
              <a:defRPr sz="1725" b="0">
                <a:solidFill>
                  <a:srgbClr val="52656C"/>
                </a:solidFill>
                <a:latin typeface="DejaVu Sans"/>
                <a:ea typeface="DejaVu Sans"/>
                <a:cs typeface="DejaVu Sans"/>
              </a:defRPr>
            </a:pPr>
            <a:r>
              <a:rPr sz="1725" b="0">
                <a:solidFill>
                  <a:srgbClr val="52656C"/>
                </a:solidFill>
                <a:latin typeface="DejaVu Sans"/>
                <a:ea typeface="DejaVu Sans"/>
                <a:cs typeface="DejaVu Sans"/>
              </a:rPr>
              <a:t>Public evidence and IPEGLOR NEXUS concept design</a:t>
            </a:r>
          </a:p>
        </p:txBody>
      </p:sp>
      <p:sp>
        <p:nvSpPr>
          <p:cNvPr id="4" name="Rectangle 3">
            <a:extLst>
              <a:ext uri="{FF2B5EF4-FFF2-40B4-BE49-F238E27FC236}">
                <a16:creationId xmlns:a16="http://schemas.microsoft.com/office/drawing/2014/main" id="{4CC99256-2E08-497F-89CD-F882D82BD0A4}"/>
              </a:ext>
            </a:extLst>
          </p:cNvPr>
          <p:cNvSpPr>
            <a:spLocks noGrp="1"/>
          </p:cNvSpPr>
          <p:nvPr/>
        </p:nvSpPr>
        <p:spPr>
          <a:xfrm>
            <a:off x="609600" y="6438900"/>
            <a:ext cx="8572500" cy="209550"/>
          </a:xfrm>
          <a:prstGeom prst="rect">
            <a:avLst/>
          </a:prstGeom>
          <a:noFill/>
          <a:ln w="0">
            <a:noFill/>
          </a:ln>
        </p:spPr>
        <p:txBody>
          <a:bodyPr>
            <a:noAutofit/>
          </a:bodyPr>
          <a:lstStyle/>
          <a:p>
            <a:pPr>
              <a:defRPr sz="900" b="0">
                <a:solidFill>
                  <a:srgbClr val="52656C"/>
                </a:solidFill>
                <a:latin typeface="DejaVu Sans"/>
                <a:ea typeface="DejaVu Sans"/>
                <a:cs typeface="DejaVu Sans"/>
              </a:defRPr>
            </a:pPr>
            <a:r>
              <a:rPr sz="900" b="0">
                <a:solidFill>
                  <a:srgbClr val="52656C"/>
                </a:solidFill>
                <a:latin typeface="DejaVu Sans"/>
                <a:ea typeface="DejaVu Sans"/>
                <a:cs typeface="DejaVu Sans"/>
              </a:rPr>
              <a:t>STRUCTURAL HAIR RESILIENCE™</a:t>
            </a:r>
          </a:p>
        </p:txBody>
      </p:sp>
      <p:sp>
        <p:nvSpPr>
          <p:cNvPr id="5" name="Rectangle 4">
            <a:extLst>
              <a:ext uri="{FF2B5EF4-FFF2-40B4-BE49-F238E27FC236}">
                <a16:creationId xmlns:a16="http://schemas.microsoft.com/office/drawing/2014/main" id="{09F3FAC1-71CC-4710-AD70-9D4E5BB9B431}"/>
              </a:ext>
            </a:extLst>
          </p:cNvPr>
          <p:cNvSpPr>
            <a:spLocks noGrp="1"/>
          </p:cNvSpPr>
          <p:nvPr/>
        </p:nvSpPr>
        <p:spPr>
          <a:xfrm>
            <a:off x="11125200" y="6381750"/>
            <a:ext cx="523875" cy="285750"/>
          </a:xfrm>
          <a:prstGeom prst="rect">
            <a:avLst/>
          </a:prstGeom>
          <a:noFill/>
          <a:ln w="0">
            <a:noFill/>
          </a:ln>
        </p:spPr>
        <p:txBody>
          <a:bodyPr>
            <a:noAutofit/>
          </a:bodyPr>
          <a:lstStyle/>
          <a:p>
            <a:pPr>
              <a:defRPr sz="1200" b="0">
                <a:solidFill>
                  <a:srgbClr val="007D7B"/>
                </a:solidFill>
                <a:latin typeface="DejaVu Sans"/>
                <a:ea typeface="DejaVu Sans"/>
                <a:cs typeface="DejaVu Sans"/>
              </a:defRPr>
            </a:pPr>
            <a:r>
              <a:rPr sz="1200" b="0">
                <a:solidFill>
                  <a:srgbClr val="007D7B"/>
                </a:solidFill>
                <a:latin typeface="DejaVu Sans"/>
                <a:ea typeface="DejaVu Sans"/>
                <a:cs typeface="DejaVu Sans"/>
              </a:rPr>
              <a:t>16</a:t>
            </a:r>
          </a:p>
        </p:txBody>
      </p:sp>
      <p:sp>
        <p:nvSpPr>
          <p:cNvPr id="6" name="Rectangle 5">
            <a:extLst>
              <a:ext uri="{FF2B5EF4-FFF2-40B4-BE49-F238E27FC236}">
                <a16:creationId xmlns:a16="http://schemas.microsoft.com/office/drawing/2014/main" id="{DCFBC7F3-D9A0-43A4-90BC-065167CEAF09}"/>
              </a:ext>
            </a:extLst>
          </p:cNvPr>
          <p:cNvSpPr>
            <a:spLocks noGrp="1"/>
          </p:cNvSpPr>
          <p:nvPr/>
        </p:nvSpPr>
        <p:spPr>
          <a:xfrm>
            <a:off x="609600" y="2476500"/>
            <a:ext cx="590550" cy="381000"/>
          </a:xfrm>
          <a:prstGeom prst="rect">
            <a:avLst/>
          </a:prstGeom>
          <a:noFill/>
          <a:ln w="0">
            <a:noFill/>
          </a:ln>
        </p:spPr>
        <p:txBody>
          <a:bodyPr>
            <a:noAutofit/>
          </a:bodyPr>
          <a:lstStyle/>
          <a:p>
            <a:pPr>
              <a:defRPr sz="1575" b="1">
                <a:solidFill>
                  <a:srgbClr val="007D7B"/>
                </a:solidFill>
                <a:latin typeface="DejaVu Sans"/>
                <a:ea typeface="DejaVu Sans"/>
                <a:cs typeface="DejaVu Sans"/>
              </a:defRPr>
            </a:pPr>
            <a:r>
              <a:rPr sz="1575" b="1">
                <a:solidFill>
                  <a:srgbClr val="007D7B"/>
                </a:solidFill>
                <a:latin typeface="DejaVu Sans"/>
                <a:ea typeface="DejaVu Sans"/>
                <a:cs typeface="DejaVu Sans"/>
              </a:rPr>
              <a:t>01</a:t>
            </a:r>
          </a:p>
        </p:txBody>
      </p:sp>
      <p:sp>
        <p:nvSpPr>
          <p:cNvPr id="7" name="Rectangle 6">
            <a:extLst>
              <a:ext uri="{FF2B5EF4-FFF2-40B4-BE49-F238E27FC236}">
                <a16:creationId xmlns:a16="http://schemas.microsoft.com/office/drawing/2014/main" id="{85D4BBFD-26A1-4AFD-AB22-C5ED6C431EE8}"/>
              </a:ext>
            </a:extLst>
          </p:cNvPr>
          <p:cNvSpPr>
            <a:spLocks noGrp="1"/>
          </p:cNvSpPr>
          <p:nvPr/>
        </p:nvSpPr>
        <p:spPr>
          <a:xfrm>
            <a:off x="1438275" y="2476500"/>
            <a:ext cx="10144125" cy="314325"/>
          </a:xfrm>
          <a:prstGeom prst="rect">
            <a:avLst/>
          </a:prstGeom>
          <a:noFill/>
          <a:ln w="0">
            <a:noFill/>
          </a:ln>
        </p:spPr>
        <p:txBody>
          <a:bodyPr>
            <a:noAutofit/>
          </a:bodyPr>
          <a:lstStyle/>
          <a:p>
            <a:pPr>
              <a:defRPr sz="1650" b="1">
                <a:solidFill>
                  <a:srgbClr val="122E38"/>
                </a:solidFill>
                <a:latin typeface="DejaVu Sans"/>
                <a:ea typeface="DejaVu Sans"/>
                <a:cs typeface="DejaVu Sans"/>
              </a:defRPr>
            </a:pPr>
            <a:r>
              <a:rPr sz="1650" b="1">
                <a:solidFill>
                  <a:srgbClr val="122E38"/>
                </a:solidFill>
                <a:latin typeface="DejaVu Sans"/>
                <a:ea typeface="DejaVu Sans"/>
                <a:cs typeface="DejaVu Sans"/>
              </a:rPr>
              <a:t>Kline + Company, 2023</a:t>
            </a:r>
          </a:p>
        </p:txBody>
      </p:sp>
      <p:sp>
        <p:nvSpPr>
          <p:cNvPr id="8" name="Rectangle 7">
            <a:extLst>
              <a:ext uri="{FF2B5EF4-FFF2-40B4-BE49-F238E27FC236}">
                <a16:creationId xmlns:a16="http://schemas.microsoft.com/office/drawing/2014/main" id="{ADE93BF0-0200-4BB1-8D34-8EF2ABEC217D}"/>
              </a:ext>
            </a:extLst>
          </p:cNvPr>
          <p:cNvSpPr>
            <a:spLocks noGrp="1"/>
          </p:cNvSpPr>
          <p:nvPr/>
        </p:nvSpPr>
        <p:spPr>
          <a:xfrm>
            <a:off x="1438275" y="2762250"/>
            <a:ext cx="10144125" cy="285750"/>
          </a:xfrm>
          <a:prstGeom prst="rect">
            <a:avLst/>
          </a:prstGeom>
          <a:noFill/>
          <a:ln w="0">
            <a:noFill/>
          </a:ln>
        </p:spPr>
        <p:txBody>
          <a:bodyPr>
            <a:noAutofit/>
          </a:bodyPr>
          <a:lstStyle/>
          <a:p>
            <a:pPr>
              <a:defRPr sz="1350" b="0">
                <a:solidFill>
                  <a:srgbClr val="52656C"/>
                </a:solidFill>
                <a:latin typeface="DejaVu Sans"/>
                <a:ea typeface="DejaVu Sans"/>
                <a:cs typeface="DejaVu Sans"/>
              </a:defRPr>
            </a:pPr>
            <a:r>
              <a:rPr sz="1350" b="0">
                <a:solidFill>
                  <a:srgbClr val="52656C"/>
                </a:solidFill>
                <a:latin typeface="DejaVu Sans"/>
                <a:ea typeface="DejaVu Sans"/>
                <a:cs typeface="DejaVu Sans"/>
              </a:rPr>
              <a:t>Bonding share and Spate search-growth signal</a:t>
            </a:r>
          </a:p>
        </p:txBody>
      </p:sp>
      <p:sp>
        <p:nvSpPr>
          <p:cNvPr id="9" name="Rectangle 8">
            <a:extLst>
              <a:ext uri="{FF2B5EF4-FFF2-40B4-BE49-F238E27FC236}">
                <a16:creationId xmlns:a16="http://schemas.microsoft.com/office/drawing/2014/main" id="{F75A0889-F0D5-41B9-AE69-7860249D8BF2}"/>
              </a:ext>
            </a:extLst>
          </p:cNvPr>
          <p:cNvSpPr>
            <a:spLocks noGrp="1"/>
          </p:cNvSpPr>
          <p:nvPr/>
        </p:nvSpPr>
        <p:spPr>
          <a:xfrm>
            <a:off x="609600" y="3057525"/>
            <a:ext cx="590550" cy="381000"/>
          </a:xfrm>
          <a:prstGeom prst="rect">
            <a:avLst/>
          </a:prstGeom>
          <a:noFill/>
          <a:ln w="0">
            <a:noFill/>
          </a:ln>
        </p:spPr>
        <p:txBody>
          <a:bodyPr>
            <a:noAutofit/>
          </a:bodyPr>
          <a:lstStyle/>
          <a:p>
            <a:pPr>
              <a:defRPr sz="1575" b="1">
                <a:solidFill>
                  <a:srgbClr val="007D7B"/>
                </a:solidFill>
                <a:latin typeface="DejaVu Sans"/>
                <a:ea typeface="DejaVu Sans"/>
                <a:cs typeface="DejaVu Sans"/>
              </a:defRPr>
            </a:pPr>
            <a:r>
              <a:rPr sz="1575" b="1">
                <a:solidFill>
                  <a:srgbClr val="007D7B"/>
                </a:solidFill>
                <a:latin typeface="DejaVu Sans"/>
                <a:ea typeface="DejaVu Sans"/>
                <a:cs typeface="DejaVu Sans"/>
              </a:rPr>
              <a:t>02</a:t>
            </a:r>
          </a:p>
        </p:txBody>
      </p:sp>
      <p:sp>
        <p:nvSpPr>
          <p:cNvPr id="10" name="Rectangle 9">
            <a:extLst>
              <a:ext uri="{FF2B5EF4-FFF2-40B4-BE49-F238E27FC236}">
                <a16:creationId xmlns:a16="http://schemas.microsoft.com/office/drawing/2014/main" id="{6E0DBB5D-491F-4B71-8D42-CE632B5C5BE2}"/>
              </a:ext>
            </a:extLst>
          </p:cNvPr>
          <p:cNvSpPr>
            <a:spLocks noGrp="1"/>
          </p:cNvSpPr>
          <p:nvPr/>
        </p:nvSpPr>
        <p:spPr>
          <a:xfrm>
            <a:off x="1438275" y="3057525"/>
            <a:ext cx="10144125" cy="314325"/>
          </a:xfrm>
          <a:prstGeom prst="rect">
            <a:avLst/>
          </a:prstGeom>
          <a:noFill/>
          <a:ln w="0">
            <a:noFill/>
          </a:ln>
        </p:spPr>
        <p:txBody>
          <a:bodyPr>
            <a:noAutofit/>
          </a:bodyPr>
          <a:lstStyle/>
          <a:p>
            <a:pPr>
              <a:defRPr sz="1650" b="1">
                <a:solidFill>
                  <a:srgbClr val="122E38"/>
                </a:solidFill>
                <a:latin typeface="DejaVu Sans"/>
                <a:ea typeface="DejaVu Sans"/>
                <a:cs typeface="DejaVu Sans"/>
              </a:defRPr>
            </a:pPr>
            <a:r>
              <a:rPr sz="1650" b="1">
                <a:solidFill>
                  <a:srgbClr val="122E38"/>
                </a:solidFill>
                <a:latin typeface="DejaVu Sans"/>
                <a:ea typeface="DejaVu Sans"/>
                <a:cs typeface="DejaVu Sans"/>
              </a:rPr>
              <a:t>Kline + Company, H1 2025</a:t>
            </a:r>
          </a:p>
        </p:txBody>
      </p:sp>
      <p:sp>
        <p:nvSpPr>
          <p:cNvPr id="11" name="Rectangle 10">
            <a:extLst>
              <a:ext uri="{FF2B5EF4-FFF2-40B4-BE49-F238E27FC236}">
                <a16:creationId xmlns:a16="http://schemas.microsoft.com/office/drawing/2014/main" id="{C3C715A6-BA0E-4358-A159-9A4ED21D142B}"/>
              </a:ext>
            </a:extLst>
          </p:cNvPr>
          <p:cNvSpPr>
            <a:spLocks noGrp="1"/>
          </p:cNvSpPr>
          <p:nvPr/>
        </p:nvSpPr>
        <p:spPr>
          <a:xfrm>
            <a:off x="1438275" y="3343275"/>
            <a:ext cx="10144125" cy="285750"/>
          </a:xfrm>
          <a:prstGeom prst="rect">
            <a:avLst/>
          </a:prstGeom>
          <a:noFill/>
          <a:ln w="0">
            <a:noFill/>
          </a:ln>
        </p:spPr>
        <p:txBody>
          <a:bodyPr>
            <a:noAutofit/>
          </a:bodyPr>
          <a:lstStyle/>
          <a:p>
            <a:pPr>
              <a:defRPr sz="1350" b="0">
                <a:solidFill>
                  <a:srgbClr val="52656C"/>
                </a:solidFill>
                <a:latin typeface="DejaVu Sans"/>
                <a:ea typeface="DejaVu Sans"/>
                <a:cs typeface="DejaVu Sans"/>
              </a:defRPr>
            </a:pPr>
            <a:r>
              <a:rPr sz="1350" b="0">
                <a:solidFill>
                  <a:srgbClr val="52656C"/>
                </a:solidFill>
                <a:latin typeface="DejaVu Sans"/>
                <a:ea typeface="DejaVu Sans"/>
                <a:cs typeface="DejaVu Sans"/>
              </a:rPr>
              <a:t>Growth in professional treatments across tracked markets</a:t>
            </a:r>
          </a:p>
        </p:txBody>
      </p:sp>
      <p:sp>
        <p:nvSpPr>
          <p:cNvPr id="12" name="Rectangle 11">
            <a:extLst>
              <a:ext uri="{FF2B5EF4-FFF2-40B4-BE49-F238E27FC236}">
                <a16:creationId xmlns:a16="http://schemas.microsoft.com/office/drawing/2014/main" id="{C11FEF61-6401-4F31-A3AD-9E16BBE76FF2}"/>
              </a:ext>
            </a:extLst>
          </p:cNvPr>
          <p:cNvSpPr>
            <a:spLocks noGrp="1"/>
          </p:cNvSpPr>
          <p:nvPr/>
        </p:nvSpPr>
        <p:spPr>
          <a:xfrm>
            <a:off x="609600" y="3638550"/>
            <a:ext cx="590550" cy="381000"/>
          </a:xfrm>
          <a:prstGeom prst="rect">
            <a:avLst/>
          </a:prstGeom>
          <a:noFill/>
          <a:ln w="0">
            <a:noFill/>
          </a:ln>
        </p:spPr>
        <p:txBody>
          <a:bodyPr>
            <a:noAutofit/>
          </a:bodyPr>
          <a:lstStyle/>
          <a:p>
            <a:pPr>
              <a:defRPr sz="1575" b="1">
                <a:solidFill>
                  <a:srgbClr val="007D7B"/>
                </a:solidFill>
                <a:latin typeface="DejaVu Sans"/>
                <a:ea typeface="DejaVu Sans"/>
                <a:cs typeface="DejaVu Sans"/>
              </a:defRPr>
            </a:pPr>
            <a:r>
              <a:rPr sz="1575" b="1">
                <a:solidFill>
                  <a:srgbClr val="007D7B"/>
                </a:solidFill>
                <a:latin typeface="DejaVu Sans"/>
                <a:ea typeface="DejaVu Sans"/>
                <a:cs typeface="DejaVu Sans"/>
              </a:rPr>
              <a:t>03</a:t>
            </a:r>
          </a:p>
        </p:txBody>
      </p:sp>
      <p:sp>
        <p:nvSpPr>
          <p:cNvPr id="13" name="Rectangle 12">
            <a:extLst>
              <a:ext uri="{FF2B5EF4-FFF2-40B4-BE49-F238E27FC236}">
                <a16:creationId xmlns:a16="http://schemas.microsoft.com/office/drawing/2014/main" id="{5EB838BA-4065-42C1-BD15-AB94B7080CCE}"/>
              </a:ext>
            </a:extLst>
          </p:cNvPr>
          <p:cNvSpPr>
            <a:spLocks noGrp="1"/>
          </p:cNvSpPr>
          <p:nvPr/>
        </p:nvSpPr>
        <p:spPr>
          <a:xfrm>
            <a:off x="1438275" y="3638550"/>
            <a:ext cx="10144125" cy="314325"/>
          </a:xfrm>
          <a:prstGeom prst="rect">
            <a:avLst/>
          </a:prstGeom>
          <a:noFill/>
          <a:ln w="0">
            <a:noFill/>
          </a:ln>
        </p:spPr>
        <p:txBody>
          <a:bodyPr>
            <a:noAutofit/>
          </a:bodyPr>
          <a:lstStyle/>
          <a:p>
            <a:pPr>
              <a:defRPr sz="1650" b="1">
                <a:solidFill>
                  <a:srgbClr val="122E38"/>
                </a:solidFill>
                <a:latin typeface="DejaVu Sans"/>
                <a:ea typeface="DejaVu Sans"/>
                <a:cs typeface="DejaVu Sans"/>
              </a:defRPr>
            </a:pPr>
            <a:r>
              <a:rPr sz="1650" b="1">
                <a:solidFill>
                  <a:srgbClr val="122E38"/>
                </a:solidFill>
                <a:latin typeface="DejaVu Sans"/>
                <a:ea typeface="DejaVu Sans"/>
                <a:cs typeface="DejaVu Sans"/>
              </a:rPr>
              <a:t>Rising Trends, October 2026</a:t>
            </a:r>
          </a:p>
        </p:txBody>
      </p:sp>
      <p:sp>
        <p:nvSpPr>
          <p:cNvPr id="14" name="Rectangle 13">
            <a:extLst>
              <a:ext uri="{FF2B5EF4-FFF2-40B4-BE49-F238E27FC236}">
                <a16:creationId xmlns:a16="http://schemas.microsoft.com/office/drawing/2014/main" id="{F1ACD4E1-4BA0-48D9-ABAC-A9989E3844C3}"/>
              </a:ext>
            </a:extLst>
          </p:cNvPr>
          <p:cNvSpPr>
            <a:spLocks noGrp="1"/>
          </p:cNvSpPr>
          <p:nvPr/>
        </p:nvSpPr>
        <p:spPr>
          <a:xfrm>
            <a:off x="1438275" y="3924300"/>
            <a:ext cx="10144125" cy="285750"/>
          </a:xfrm>
          <a:prstGeom prst="rect">
            <a:avLst/>
          </a:prstGeom>
          <a:noFill/>
          <a:ln w="0">
            <a:noFill/>
          </a:ln>
        </p:spPr>
        <p:txBody>
          <a:bodyPr>
            <a:noAutofit/>
          </a:bodyPr>
          <a:lstStyle/>
          <a:p>
            <a:pPr>
              <a:defRPr sz="1350" b="0">
                <a:solidFill>
                  <a:srgbClr val="52656C"/>
                </a:solidFill>
                <a:latin typeface="DejaVu Sans"/>
                <a:ea typeface="DejaVu Sans"/>
                <a:cs typeface="DejaVu Sans"/>
              </a:defRPr>
            </a:pPr>
            <a:r>
              <a:rPr sz="1350" b="0">
                <a:solidFill>
                  <a:srgbClr val="52656C"/>
                </a:solidFill>
                <a:latin typeface="DejaVu Sans"/>
                <a:ea typeface="DejaVu Sans"/>
                <a:cs typeface="DejaVu Sans"/>
              </a:rPr>
              <a:t>Directional search volumes, August 2026 data</a:t>
            </a:r>
          </a:p>
        </p:txBody>
      </p:sp>
      <p:sp>
        <p:nvSpPr>
          <p:cNvPr id="15" name="Rectangle 14">
            <a:extLst>
              <a:ext uri="{FF2B5EF4-FFF2-40B4-BE49-F238E27FC236}">
                <a16:creationId xmlns:a16="http://schemas.microsoft.com/office/drawing/2014/main" id="{027939BB-CAF5-4522-BB33-B727FB315A41}"/>
              </a:ext>
            </a:extLst>
          </p:cNvPr>
          <p:cNvSpPr>
            <a:spLocks noGrp="1"/>
          </p:cNvSpPr>
          <p:nvPr/>
        </p:nvSpPr>
        <p:spPr>
          <a:xfrm>
            <a:off x="609600" y="4219575"/>
            <a:ext cx="590550" cy="381000"/>
          </a:xfrm>
          <a:prstGeom prst="rect">
            <a:avLst/>
          </a:prstGeom>
          <a:noFill/>
          <a:ln w="0">
            <a:noFill/>
          </a:ln>
        </p:spPr>
        <p:txBody>
          <a:bodyPr>
            <a:noAutofit/>
          </a:bodyPr>
          <a:lstStyle/>
          <a:p>
            <a:pPr>
              <a:defRPr sz="1575" b="1">
                <a:solidFill>
                  <a:srgbClr val="007D7B"/>
                </a:solidFill>
                <a:latin typeface="DejaVu Sans"/>
                <a:ea typeface="DejaVu Sans"/>
                <a:cs typeface="DejaVu Sans"/>
              </a:defRPr>
            </a:pPr>
            <a:r>
              <a:rPr sz="1575" b="1">
                <a:solidFill>
                  <a:srgbClr val="007D7B"/>
                </a:solidFill>
                <a:latin typeface="DejaVu Sans"/>
                <a:ea typeface="DejaVu Sans"/>
                <a:cs typeface="DejaVu Sans"/>
              </a:rPr>
              <a:t>04</a:t>
            </a:r>
          </a:p>
        </p:txBody>
      </p:sp>
      <p:sp>
        <p:nvSpPr>
          <p:cNvPr id="16" name="Rectangle 15">
            <a:extLst>
              <a:ext uri="{FF2B5EF4-FFF2-40B4-BE49-F238E27FC236}">
                <a16:creationId xmlns:a16="http://schemas.microsoft.com/office/drawing/2014/main" id="{453CCCCF-FD30-419A-9571-E030576B0DA6}"/>
              </a:ext>
            </a:extLst>
          </p:cNvPr>
          <p:cNvSpPr>
            <a:spLocks noGrp="1"/>
          </p:cNvSpPr>
          <p:nvPr/>
        </p:nvSpPr>
        <p:spPr>
          <a:xfrm>
            <a:off x="1438275" y="4219575"/>
            <a:ext cx="10144125" cy="314325"/>
          </a:xfrm>
          <a:prstGeom prst="rect">
            <a:avLst/>
          </a:prstGeom>
          <a:noFill/>
          <a:ln w="0">
            <a:noFill/>
          </a:ln>
        </p:spPr>
        <p:txBody>
          <a:bodyPr>
            <a:noAutofit/>
          </a:bodyPr>
          <a:lstStyle/>
          <a:p>
            <a:pPr>
              <a:defRPr sz="1650" b="1">
                <a:solidFill>
                  <a:srgbClr val="122E38"/>
                </a:solidFill>
                <a:latin typeface="DejaVu Sans"/>
                <a:ea typeface="DejaVu Sans"/>
                <a:cs typeface="DejaVu Sans"/>
              </a:defRPr>
            </a:pPr>
            <a:r>
              <a:rPr sz="1650" b="1">
                <a:solidFill>
                  <a:srgbClr val="122E38"/>
                </a:solidFill>
                <a:latin typeface="DejaVu Sans"/>
                <a:ea typeface="DejaVu Sans"/>
                <a:cs typeface="DejaVu Sans"/>
              </a:rPr>
              <a:t>Davies et al., International Journal of Cosmetic Science</a:t>
            </a:r>
          </a:p>
        </p:txBody>
      </p:sp>
      <p:sp>
        <p:nvSpPr>
          <p:cNvPr id="17" name="Rectangle 16">
            <a:extLst>
              <a:ext uri="{FF2B5EF4-FFF2-40B4-BE49-F238E27FC236}">
                <a16:creationId xmlns:a16="http://schemas.microsoft.com/office/drawing/2014/main" id="{B25EA275-45D2-43F8-8BFC-E19896C25CF5}"/>
              </a:ext>
            </a:extLst>
          </p:cNvPr>
          <p:cNvSpPr>
            <a:spLocks noGrp="1"/>
          </p:cNvSpPr>
          <p:nvPr/>
        </p:nvSpPr>
        <p:spPr>
          <a:xfrm>
            <a:off x="1438275" y="4505325"/>
            <a:ext cx="10144125" cy="285750"/>
          </a:xfrm>
          <a:prstGeom prst="rect">
            <a:avLst/>
          </a:prstGeom>
          <a:noFill/>
          <a:ln w="0">
            <a:noFill/>
          </a:ln>
        </p:spPr>
        <p:txBody>
          <a:bodyPr>
            <a:noAutofit/>
          </a:bodyPr>
          <a:lstStyle/>
          <a:p>
            <a:pPr>
              <a:defRPr sz="1350" b="0">
                <a:solidFill>
                  <a:srgbClr val="52656C"/>
                </a:solidFill>
                <a:latin typeface="DejaVu Sans"/>
                <a:ea typeface="DejaVu Sans"/>
                <a:cs typeface="DejaVu Sans"/>
              </a:defRPr>
            </a:pPr>
            <a:r>
              <a:rPr sz="1350" b="0">
                <a:solidFill>
                  <a:srgbClr val="52656C"/>
                </a:solidFill>
                <a:latin typeface="DejaVu Sans"/>
                <a:ea typeface="DejaVu Sans"/>
                <a:cs typeface="DejaVu Sans"/>
              </a:rPr>
              <a:t>Cyclic combing and hair fragmentation, DOI 10.1111/ics.70016</a:t>
            </a:r>
          </a:p>
        </p:txBody>
      </p:sp>
      <p:sp>
        <p:nvSpPr>
          <p:cNvPr id="18" name="Rectangle 17">
            <a:extLst>
              <a:ext uri="{FF2B5EF4-FFF2-40B4-BE49-F238E27FC236}">
                <a16:creationId xmlns:a16="http://schemas.microsoft.com/office/drawing/2014/main" id="{0EA74CD8-E0EC-4C03-AF5D-740C356076AA}"/>
              </a:ext>
            </a:extLst>
          </p:cNvPr>
          <p:cNvSpPr>
            <a:spLocks noGrp="1"/>
          </p:cNvSpPr>
          <p:nvPr/>
        </p:nvSpPr>
        <p:spPr>
          <a:xfrm>
            <a:off x="609600" y="4800600"/>
            <a:ext cx="590550" cy="381000"/>
          </a:xfrm>
          <a:prstGeom prst="rect">
            <a:avLst/>
          </a:prstGeom>
          <a:noFill/>
          <a:ln w="0">
            <a:noFill/>
          </a:ln>
        </p:spPr>
        <p:txBody>
          <a:bodyPr>
            <a:noAutofit/>
          </a:bodyPr>
          <a:lstStyle/>
          <a:p>
            <a:pPr>
              <a:defRPr sz="1575" b="1">
                <a:solidFill>
                  <a:srgbClr val="007D7B"/>
                </a:solidFill>
                <a:latin typeface="DejaVu Sans"/>
                <a:ea typeface="DejaVu Sans"/>
                <a:cs typeface="DejaVu Sans"/>
              </a:defRPr>
            </a:pPr>
            <a:r>
              <a:rPr sz="1575" b="1">
                <a:solidFill>
                  <a:srgbClr val="007D7B"/>
                </a:solidFill>
                <a:latin typeface="DejaVu Sans"/>
                <a:ea typeface="DejaVu Sans"/>
                <a:cs typeface="DejaVu Sans"/>
              </a:rPr>
              <a:t>05</a:t>
            </a:r>
          </a:p>
        </p:txBody>
      </p:sp>
      <p:sp>
        <p:nvSpPr>
          <p:cNvPr id="19" name="Rectangle 18">
            <a:extLst>
              <a:ext uri="{FF2B5EF4-FFF2-40B4-BE49-F238E27FC236}">
                <a16:creationId xmlns:a16="http://schemas.microsoft.com/office/drawing/2014/main" id="{5EC36E50-72DF-4E76-8F6A-AAB8E222A668}"/>
              </a:ext>
            </a:extLst>
          </p:cNvPr>
          <p:cNvSpPr>
            <a:spLocks noGrp="1"/>
          </p:cNvSpPr>
          <p:nvPr/>
        </p:nvSpPr>
        <p:spPr>
          <a:xfrm>
            <a:off x="1438275" y="4800600"/>
            <a:ext cx="10144125" cy="314325"/>
          </a:xfrm>
          <a:prstGeom prst="rect">
            <a:avLst/>
          </a:prstGeom>
          <a:noFill/>
          <a:ln w="0">
            <a:noFill/>
          </a:ln>
        </p:spPr>
        <p:txBody>
          <a:bodyPr>
            <a:noAutofit/>
          </a:bodyPr>
          <a:lstStyle/>
          <a:p>
            <a:pPr>
              <a:defRPr sz="1650" b="1">
                <a:solidFill>
                  <a:srgbClr val="122E38"/>
                </a:solidFill>
                <a:latin typeface="DejaVu Sans"/>
                <a:ea typeface="DejaVu Sans"/>
                <a:cs typeface="DejaVu Sans"/>
              </a:defRPr>
            </a:pPr>
            <a:r>
              <a:rPr sz="1650" b="1">
                <a:solidFill>
                  <a:srgbClr val="122E38"/>
                </a:solidFill>
                <a:latin typeface="DejaVu Sans"/>
                <a:ea typeface="DejaVu Sans"/>
                <a:cs typeface="DejaVu Sans"/>
              </a:rPr>
              <a:t>Heliyon, 2024</a:t>
            </a:r>
          </a:p>
        </p:txBody>
      </p:sp>
      <p:sp>
        <p:nvSpPr>
          <p:cNvPr id="20" name="Rectangle 19">
            <a:extLst>
              <a:ext uri="{FF2B5EF4-FFF2-40B4-BE49-F238E27FC236}">
                <a16:creationId xmlns:a16="http://schemas.microsoft.com/office/drawing/2014/main" id="{B40F733F-909C-4372-A1E1-80A8F511E85C}"/>
              </a:ext>
            </a:extLst>
          </p:cNvPr>
          <p:cNvSpPr>
            <a:spLocks noGrp="1"/>
          </p:cNvSpPr>
          <p:nvPr/>
        </p:nvSpPr>
        <p:spPr>
          <a:xfrm>
            <a:off x="1438275" y="5086350"/>
            <a:ext cx="10144125" cy="285750"/>
          </a:xfrm>
          <a:prstGeom prst="rect">
            <a:avLst/>
          </a:prstGeom>
          <a:noFill/>
          <a:ln w="0">
            <a:noFill/>
          </a:ln>
        </p:spPr>
        <p:txBody>
          <a:bodyPr>
            <a:noAutofit/>
          </a:bodyPr>
          <a:lstStyle/>
          <a:p>
            <a:pPr>
              <a:defRPr sz="1350" b="0">
                <a:solidFill>
                  <a:srgbClr val="52656C"/>
                </a:solidFill>
                <a:latin typeface="DejaVu Sans"/>
                <a:ea typeface="DejaVu Sans"/>
                <a:cs typeface="DejaVu Sans"/>
              </a:defRPr>
            </a:pPr>
            <a:r>
              <a:rPr sz="1350" b="0">
                <a:solidFill>
                  <a:srgbClr val="52656C"/>
                </a:solidFill>
                <a:latin typeface="DejaVu Sans"/>
                <a:ea typeface="DejaVu Sans"/>
                <a:cs typeface="DejaVu Sans"/>
              </a:rPr>
              <a:t>Repeated dyeing study, DOI 10.1016/j.heliyon.2024.e37871</a:t>
            </a:r>
          </a:p>
        </p:txBody>
      </p:sp>
      <p:sp>
        <p:nvSpPr>
          <p:cNvPr id="21" name="Rectangle 20">
            <a:extLst>
              <a:ext uri="{FF2B5EF4-FFF2-40B4-BE49-F238E27FC236}">
                <a16:creationId xmlns:a16="http://schemas.microsoft.com/office/drawing/2014/main" id="{C80EE230-6C2C-4513-8F49-BCBA60C0C927}"/>
              </a:ext>
            </a:extLst>
          </p:cNvPr>
          <p:cNvSpPr>
            <a:spLocks noGrp="1"/>
          </p:cNvSpPr>
          <p:nvPr/>
        </p:nvSpPr>
        <p:spPr>
          <a:xfrm>
            <a:off x="609600" y="5924550"/>
            <a:ext cx="10972800" cy="400050"/>
          </a:xfrm>
          <a:prstGeom prst="rect">
            <a:avLst/>
          </a:prstGeom>
          <a:noFill/>
          <a:ln w="0">
            <a:noFill/>
          </a:ln>
        </p:spPr>
        <p:txBody>
          <a:bodyPr>
            <a:noAutofit/>
          </a:bodyPr>
          <a:lstStyle/>
          <a:p>
            <a:pPr>
              <a:defRPr sz="1125" b="0">
                <a:solidFill>
                  <a:srgbClr val="52656C"/>
                </a:solidFill>
                <a:latin typeface="DejaVu Sans"/>
                <a:ea typeface="DejaVu Sans"/>
                <a:cs typeface="DejaVu Sans"/>
              </a:defRPr>
            </a:pPr>
            <a:r>
              <a:rPr sz="1125" b="0">
                <a:solidFill>
                  <a:srgbClr val="52656C"/>
                </a:solidFill>
                <a:latin typeface="DejaVu Sans"/>
                <a:ea typeface="DejaVu Sans"/>
                <a:cs typeface="DejaVu Sans"/>
              </a:rPr>
              <a:t>State model, product architecture and protocol are proposed IPEGLOR NEXUS constructs. No product test results appear in this deck.</a:t>
            </a:r>
          </a:p>
        </p:txBody>
      </p:sp>
    </p:spTree>
    <p:extLst>
      <p:ext uri="{BB962C8B-B14F-4D97-AF65-F5344CB8AC3E}">
        <p14:creationId xmlns:p14="http://schemas.microsoft.com/office/powerpoint/2010/main" val="678098192"/>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1849</Words>
  <Application>Microsoft Office PowerPoint</Application>
  <DocSecurity>0</DocSecurity>
  <PresentationFormat>Widescreen</PresentationFormat>
  <Paragraphs>273</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Aptos</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Dr. Mohammad Baghaei</cp:lastModifiedBy>
  <cp:revision>1</cp:revision>
  <dcterms:created xsi:type="dcterms:W3CDTF">2026-10-04T06:52:36Z</dcterms:created>
  <dcterms:modified xsi:type="dcterms:W3CDTF">2026-10-04T07:43:58Z</dcterms:modified>
</cp:coreProperties>
</file>